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1"/>
    <p:sldId id="257" r:id="rId52"/>
    <p:sldId id="258" r:id="rId53"/>
    <p:sldId id="259" r:id="rId54"/>
    <p:sldId id="260" r:id="rId55"/>
    <p:sldId id="261" r:id="rId56"/>
    <p:sldId id="262" r:id="rId57"/>
    <p:sldId id="263" r:id="rId58"/>
    <p:sldId id="264" r:id="rId59"/>
    <p:sldId id="265" r:id="rId60"/>
    <p:sldId id="266" r:id="rId61"/>
    <p:sldId id="267" r:id="rId62"/>
    <p:sldId id="268" r:id="rId63"/>
    <p:sldId id="269" r:id="rId64"/>
    <p:sldId id="270" r:id="rId65"/>
    <p:sldId id="271" r:id="rId66"/>
    <p:sldId id="272" r:id="rId67"/>
    <p:sldId id="273" r:id="rId68"/>
    <p:sldId id="274" r:id="rId69"/>
    <p:sldId id="275" r:id="rId70"/>
    <p:sldId id="276" r:id="rId71"/>
    <p:sldId id="277" r:id="rId72"/>
    <p:sldId id="278" r:id="rId73"/>
    <p:sldId id="279" r:id="rId74"/>
    <p:sldId id="280" r:id="rId75"/>
    <p:sldId id="281" r:id="rId7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rlito" charset="1" panose="020F0502020204030204"/>
      <p:regular r:id="rId10"/>
    </p:embeddedFont>
    <p:embeddedFont>
      <p:font typeface="Carlito Bold" charset="1" panose="020F0502020204030204"/>
      <p:regular r:id="rId11"/>
    </p:embeddedFont>
    <p:embeddedFont>
      <p:font typeface="Carlito Italics" charset="1" panose="020F0502020204030204"/>
      <p:regular r:id="rId12"/>
    </p:embeddedFont>
    <p:embeddedFont>
      <p:font typeface="Carlito Bold Italics" charset="1" panose="020F0502020204030204"/>
      <p:regular r:id="rId13"/>
    </p:embeddedFont>
    <p:embeddedFont>
      <p:font typeface="CMU Serif" charset="1" panose="02000603000000000000"/>
      <p:regular r:id="rId14"/>
    </p:embeddedFont>
    <p:embeddedFont>
      <p:font typeface="CMU Serif Italics" charset="1" panose="02000603000000000000"/>
      <p:regular r:id="rId15"/>
    </p:embeddedFont>
    <p:embeddedFont>
      <p:font typeface="Telegraf Medium" charset="1" panose="00000600000000000000"/>
      <p:regular r:id="rId16"/>
    </p:embeddedFont>
    <p:embeddedFont>
      <p:font typeface="Telegraf Medium Bold" charset="1" panose="00000900000000000000"/>
      <p:regular r:id="rId17"/>
    </p:embeddedFont>
    <p:embeddedFont>
      <p:font typeface="DM Sans" charset="1" panose="00000000000000000000"/>
      <p:regular r:id="rId18"/>
    </p:embeddedFont>
    <p:embeddedFont>
      <p:font typeface="DM Sans Bold" charset="1" panose="00000000000000000000"/>
      <p:regular r:id="rId19"/>
    </p:embeddedFont>
    <p:embeddedFont>
      <p:font typeface="DM Sans Italics" charset="1" panose="00000000000000000000"/>
      <p:regular r:id="rId20"/>
    </p:embeddedFont>
    <p:embeddedFont>
      <p:font typeface="DM Sans Bold Italics" charset="1" panose="00000000000000000000"/>
      <p:regular r:id="rId21"/>
    </p:embeddedFont>
    <p:embeddedFont>
      <p:font typeface="Livvic Bold" charset="1" panose="00000000000000000000"/>
      <p:regular r:id="rId22"/>
    </p:embeddedFont>
    <p:embeddedFont>
      <p:font typeface="Livvic Bold Bold" charset="1" panose="00000000000000000000"/>
      <p:regular r:id="rId23"/>
    </p:embeddedFont>
    <p:embeddedFont>
      <p:font typeface="Livvic Bold Italics" charset="1" panose="00000000000000000000"/>
      <p:regular r:id="rId24"/>
    </p:embeddedFont>
    <p:embeddedFont>
      <p:font typeface="Livvic Bold Bold Italics" charset="1" panose="00000000000000000000"/>
      <p:regular r:id="rId25"/>
    </p:embeddedFont>
    <p:embeddedFont>
      <p:font typeface="Open Sans" charset="1" panose="020B0606030504020204"/>
      <p:regular r:id="rId26"/>
    </p:embeddedFont>
    <p:embeddedFont>
      <p:font typeface="Open Sans Bold" charset="1" panose="020B0806030504020204"/>
      <p:regular r:id="rId27"/>
    </p:embeddedFont>
    <p:embeddedFont>
      <p:font typeface="Open Sans Italics" charset="1" panose="020B0606030504020204"/>
      <p:regular r:id="rId28"/>
    </p:embeddedFont>
    <p:embeddedFont>
      <p:font typeface="Open Sans Bold Italics" charset="1" panose="020B0806030504020204"/>
      <p:regular r:id="rId29"/>
    </p:embeddedFont>
    <p:embeddedFont>
      <p:font typeface="Belleza" charset="1" panose="02000503050000020003"/>
      <p:regular r:id="rId30"/>
    </p:embeddedFont>
    <p:embeddedFont>
      <p:font typeface="Radley" charset="1" panose="00000500000000000000"/>
      <p:regular r:id="rId31"/>
    </p:embeddedFont>
    <p:embeddedFont>
      <p:font typeface="Radley Italics" charset="1" panose="00000500000000000000"/>
      <p:regular r:id="rId32"/>
    </p:embeddedFont>
    <p:embeddedFont>
      <p:font typeface="Open Sauce" charset="1" panose="00000500000000000000"/>
      <p:regular r:id="rId33"/>
    </p:embeddedFont>
    <p:embeddedFont>
      <p:font typeface="Open Sauce Bold" charset="1" panose="00000800000000000000"/>
      <p:regular r:id="rId34"/>
    </p:embeddedFont>
    <p:embeddedFont>
      <p:font typeface="Open Sauce Italics" charset="1" panose="00000500000000000000"/>
      <p:regular r:id="rId35"/>
    </p:embeddedFont>
    <p:embeddedFont>
      <p:font typeface="Open Sauce Bold Italics" charset="1" panose="00000800000000000000"/>
      <p:regular r:id="rId36"/>
    </p:embeddedFont>
    <p:embeddedFont>
      <p:font typeface="Waymar Script" charset="1" panose="00000000000000000000"/>
      <p:regular r:id="rId37"/>
    </p:embeddedFont>
    <p:embeddedFont>
      <p:font typeface="TAN Aegean" charset="1" panose="00000000000000000000"/>
      <p:regular r:id="rId38"/>
    </p:embeddedFont>
    <p:embeddedFont>
      <p:font typeface="TT Chocolates" charset="1" panose="02000503020000020003"/>
      <p:regular r:id="rId39"/>
    </p:embeddedFont>
    <p:embeddedFont>
      <p:font typeface="TT Chocolates Bold" charset="1" panose="02000803020000020003"/>
      <p:regular r:id="rId40"/>
    </p:embeddedFont>
    <p:embeddedFont>
      <p:font typeface="TT Chocolates Italics" charset="1" panose="02000503020000090003"/>
      <p:regular r:id="rId41"/>
    </p:embeddedFont>
    <p:embeddedFont>
      <p:font typeface="TT Chocolates Bold Italics" charset="1" panose="02000803030000090003"/>
      <p:regular r:id="rId42"/>
    </p:embeddedFont>
    <p:embeddedFont>
      <p:font typeface="TT Hoves" charset="1" panose="02000003020000060003"/>
      <p:regular r:id="rId43"/>
    </p:embeddedFont>
    <p:embeddedFont>
      <p:font typeface="TT Hoves Bold" charset="1" panose="02000003020000060003"/>
      <p:regular r:id="rId44"/>
    </p:embeddedFont>
    <p:embeddedFont>
      <p:font typeface="TT Hoves Italics" charset="1" panose="02000003020000060003"/>
      <p:regular r:id="rId45"/>
    </p:embeddedFont>
    <p:embeddedFont>
      <p:font typeface="TT Hoves Bold Italics" charset="1" panose="02000003020000060003"/>
      <p:regular r:id="rId46"/>
    </p:embeddedFont>
    <p:embeddedFont>
      <p:font typeface="Garet" charset="1" panose="00000000000000000000"/>
      <p:regular r:id="rId47"/>
    </p:embeddedFont>
    <p:embeddedFont>
      <p:font typeface="Garet Bold" charset="1" panose="00000000000000000000"/>
      <p:regular r:id="rId48"/>
    </p:embeddedFont>
    <p:embeddedFont>
      <p:font typeface="Garet Italics" charset="1" panose="00000000000000000000"/>
      <p:regular r:id="rId49"/>
    </p:embeddedFont>
    <p:embeddedFont>
      <p:font typeface="Garet Bold Italics" charset="1" panose="000000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slides/slide1.xml" Type="http://schemas.openxmlformats.org/officeDocument/2006/relationships/slide"/><Relationship Id="rId52" Target="slides/slide2.xml" Type="http://schemas.openxmlformats.org/officeDocument/2006/relationships/slide"/><Relationship Id="rId53" Target="slides/slide3.xml" Type="http://schemas.openxmlformats.org/officeDocument/2006/relationships/slide"/><Relationship Id="rId54" Target="slides/slide4.xml" Type="http://schemas.openxmlformats.org/officeDocument/2006/relationships/slide"/><Relationship Id="rId55" Target="slides/slide5.xml" Type="http://schemas.openxmlformats.org/officeDocument/2006/relationships/slide"/><Relationship Id="rId56" Target="slides/slide6.xml" Type="http://schemas.openxmlformats.org/officeDocument/2006/relationships/slide"/><Relationship Id="rId57" Target="slides/slide7.xml" Type="http://schemas.openxmlformats.org/officeDocument/2006/relationships/slide"/><Relationship Id="rId58" Target="slides/slide8.xml" Type="http://schemas.openxmlformats.org/officeDocument/2006/relationships/slide"/><Relationship Id="rId59" Target="slides/slide9.xml" Type="http://schemas.openxmlformats.org/officeDocument/2006/relationships/slide"/><Relationship Id="rId6" Target="fonts/font6.fntdata" Type="http://schemas.openxmlformats.org/officeDocument/2006/relationships/font"/><Relationship Id="rId60" Target="slides/slide10.xml" Type="http://schemas.openxmlformats.org/officeDocument/2006/relationships/slide"/><Relationship Id="rId61" Target="slides/slide11.xml" Type="http://schemas.openxmlformats.org/officeDocument/2006/relationships/slide"/><Relationship Id="rId62" Target="slides/slide12.xml" Type="http://schemas.openxmlformats.org/officeDocument/2006/relationships/slide"/><Relationship Id="rId63" Target="slides/slide13.xml" Type="http://schemas.openxmlformats.org/officeDocument/2006/relationships/slide"/><Relationship Id="rId64" Target="slides/slide14.xml" Type="http://schemas.openxmlformats.org/officeDocument/2006/relationships/slide"/><Relationship Id="rId65" Target="slides/slide15.xml" Type="http://schemas.openxmlformats.org/officeDocument/2006/relationships/slide"/><Relationship Id="rId66" Target="slides/slide16.xml" Type="http://schemas.openxmlformats.org/officeDocument/2006/relationships/slide"/><Relationship Id="rId67" Target="slides/slide17.xml" Type="http://schemas.openxmlformats.org/officeDocument/2006/relationships/slide"/><Relationship Id="rId68" Target="slides/slide18.xml" Type="http://schemas.openxmlformats.org/officeDocument/2006/relationships/slide"/><Relationship Id="rId69" Target="slides/slide19.xml" Type="http://schemas.openxmlformats.org/officeDocument/2006/relationships/slide"/><Relationship Id="rId7" Target="fonts/font7.fntdata" Type="http://schemas.openxmlformats.org/officeDocument/2006/relationships/font"/><Relationship Id="rId70" Target="slides/slide20.xml" Type="http://schemas.openxmlformats.org/officeDocument/2006/relationships/slide"/><Relationship Id="rId71" Target="slides/slide21.xml" Type="http://schemas.openxmlformats.org/officeDocument/2006/relationships/slide"/><Relationship Id="rId72" Target="slides/slide22.xml" Type="http://schemas.openxmlformats.org/officeDocument/2006/relationships/slide"/><Relationship Id="rId73" Target="slides/slide23.xml" Type="http://schemas.openxmlformats.org/officeDocument/2006/relationships/slide"/><Relationship Id="rId74" Target="slides/slide24.xml" Type="http://schemas.openxmlformats.org/officeDocument/2006/relationships/slide"/><Relationship Id="rId75" Target="slides/slide25.xml" Type="http://schemas.openxmlformats.org/officeDocument/2006/relationships/slide"/><Relationship Id="rId76" Target="slides/slide26.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97.svg" Type="http://schemas.openxmlformats.org/officeDocument/2006/relationships/image"/><Relationship Id="rId4" Target="../media/image98.png" Type="http://schemas.openxmlformats.org/officeDocument/2006/relationships/image"/><Relationship Id="rId5" Target="../media/image99.svg" Type="http://schemas.openxmlformats.org/officeDocument/2006/relationships/image"/><Relationship Id="rId6" Target="../media/image100.png" Type="http://schemas.openxmlformats.org/officeDocument/2006/relationships/image"/><Relationship Id="rId7" Target="../media/image101.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102.png" Type="http://schemas.openxmlformats.org/officeDocument/2006/relationships/image"/><Relationship Id="rId5" Target="../media/image103.svg" Type="http://schemas.openxmlformats.org/officeDocument/2006/relationships/image"/><Relationship Id="rId6" Target="../media/image104.png" Type="http://schemas.openxmlformats.org/officeDocument/2006/relationships/image"/><Relationship Id="rId7" Target="../media/image105.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106.png" Type="http://schemas.openxmlformats.org/officeDocument/2006/relationships/image"/><Relationship Id="rId5" Target="../media/image107.svg" Type="http://schemas.openxmlformats.org/officeDocument/2006/relationships/image"/><Relationship Id="rId6" Target="../media/image10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9.png" Type="http://schemas.openxmlformats.org/officeDocument/2006/relationships/image"/><Relationship Id="rId3" Target="../media/image110.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106.png" Type="http://schemas.openxmlformats.org/officeDocument/2006/relationships/image"/><Relationship Id="rId7" Target="../media/image107.svg" Type="http://schemas.openxmlformats.org/officeDocument/2006/relationships/image"/><Relationship Id="rId8" Target="../media/image11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9.png" Type="http://schemas.openxmlformats.org/officeDocument/2006/relationships/image"/><Relationship Id="rId3" Target="../media/image110.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106.png" Type="http://schemas.openxmlformats.org/officeDocument/2006/relationships/image"/><Relationship Id="rId7" Target="../media/image107.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9.png" Type="http://schemas.openxmlformats.org/officeDocument/2006/relationships/image"/><Relationship Id="rId3" Target="../media/image110.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106.png" Type="http://schemas.openxmlformats.org/officeDocument/2006/relationships/image"/><Relationship Id="rId7" Target="../media/image107.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106.png" Type="http://schemas.openxmlformats.org/officeDocument/2006/relationships/image"/><Relationship Id="rId5" Target="../media/image107.svg" Type="http://schemas.openxmlformats.org/officeDocument/2006/relationships/image"/><Relationship Id="rId6" Target="../media/image11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106.png" Type="http://schemas.openxmlformats.org/officeDocument/2006/relationships/image"/><Relationship Id="rId5" Target="../media/image107.svg" Type="http://schemas.openxmlformats.org/officeDocument/2006/relationships/image"/><Relationship Id="rId6" Target="../media/image11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106.png" Type="http://schemas.openxmlformats.org/officeDocument/2006/relationships/image"/><Relationship Id="rId5" Target="../media/image10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106.png" Type="http://schemas.openxmlformats.org/officeDocument/2006/relationships/image"/><Relationship Id="rId5" Target="../media/image107.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2.png" Type="http://schemas.openxmlformats.org/officeDocument/2006/relationships/image"/><Relationship Id="rId11" Target="../media/image123.svg" Type="http://schemas.openxmlformats.org/officeDocument/2006/relationships/image"/><Relationship Id="rId12" Target="../media/image124.png" Type="http://schemas.openxmlformats.org/officeDocument/2006/relationships/image"/><Relationship Id="rId13" Target="../media/image70.png" Type="http://schemas.openxmlformats.org/officeDocument/2006/relationships/image"/><Relationship Id="rId14" Target="../media/image71.svg" Type="http://schemas.openxmlformats.org/officeDocument/2006/relationships/image"/><Relationship Id="rId15" Target="../media/image125.png" Type="http://schemas.openxmlformats.org/officeDocument/2006/relationships/image"/><Relationship Id="rId16" Target="../media/image126.svg" Type="http://schemas.openxmlformats.org/officeDocument/2006/relationships/image"/><Relationship Id="rId2" Target="../media/image114.png" Type="http://schemas.openxmlformats.org/officeDocument/2006/relationships/image"/><Relationship Id="rId3" Target="../media/image115.svg" Type="http://schemas.openxmlformats.org/officeDocument/2006/relationships/image"/><Relationship Id="rId4" Target="../media/image116.png" Type="http://schemas.openxmlformats.org/officeDocument/2006/relationships/image"/><Relationship Id="rId5" Target="../media/image117.svg" Type="http://schemas.openxmlformats.org/officeDocument/2006/relationships/image"/><Relationship Id="rId6" Target="../media/image118.png" Type="http://schemas.openxmlformats.org/officeDocument/2006/relationships/image"/><Relationship Id="rId7" Target="../media/image119.svg" Type="http://schemas.openxmlformats.org/officeDocument/2006/relationships/image"/><Relationship Id="rId8" Target="../media/image120.png" Type="http://schemas.openxmlformats.org/officeDocument/2006/relationships/image"/><Relationship Id="rId9" Target="../media/image121.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7.png" Type="http://schemas.openxmlformats.org/officeDocument/2006/relationships/image"/><Relationship Id="rId3" Target="../media/image128.svg" Type="http://schemas.openxmlformats.org/officeDocument/2006/relationships/image"/><Relationship Id="rId4" Target="../media/image129.png" Type="http://schemas.openxmlformats.org/officeDocument/2006/relationships/image"/><Relationship Id="rId5" Target="../media/image13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1.jpeg" Type="http://schemas.openxmlformats.org/officeDocument/2006/relationships/image"/><Relationship Id="rId3" Target="../media/image132.png" Type="http://schemas.openxmlformats.org/officeDocument/2006/relationships/image"/><Relationship Id="rId4" Target="../media/image133.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4.png" Type="http://schemas.openxmlformats.org/officeDocument/2006/relationships/image"/><Relationship Id="rId3" Target="../media/image135.png" Type="http://schemas.openxmlformats.org/officeDocument/2006/relationships/image"/><Relationship Id="rId4" Target="../media/image136.svg" Type="http://schemas.openxmlformats.org/officeDocument/2006/relationships/image"/><Relationship Id="rId5" Target="../media/image102.png" Type="http://schemas.openxmlformats.org/officeDocument/2006/relationships/image"/><Relationship Id="rId6" Target="../media/image10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jpe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46.jpe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svg" Type="http://schemas.openxmlformats.org/officeDocument/2006/relationships/image"/><Relationship Id="rId12" Target="../media/image57.png"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jpeg" Type="http://schemas.openxmlformats.org/officeDocument/2006/relationships/image"/><Relationship Id="rId7" Target="../media/image52.jpe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65.svg" Type="http://schemas.openxmlformats.org/officeDocument/2006/relationships/image"/><Relationship Id="rId12" Target="../media/image66.png" Type="http://schemas.openxmlformats.org/officeDocument/2006/relationships/image"/><Relationship Id="rId13" Target="../media/image67.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6.png" Type="http://schemas.openxmlformats.org/officeDocument/2006/relationships/image"/><Relationship Id="rId11" Target="../media/image77.jpeg" Type="http://schemas.openxmlformats.org/officeDocument/2006/relationships/image"/><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 Id="rId8" Target="../media/image74.jpeg" Type="http://schemas.openxmlformats.org/officeDocument/2006/relationships/image"/><Relationship Id="rId9" Target="../media/image75.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6.png" Type="http://schemas.openxmlformats.org/officeDocument/2006/relationships/image"/><Relationship Id="rId11" Target="../media/image87.svg" Type="http://schemas.openxmlformats.org/officeDocument/2006/relationships/image"/><Relationship Id="rId12" Target="../media/image88.png" Type="http://schemas.openxmlformats.org/officeDocument/2006/relationships/image"/><Relationship Id="rId13" Target="../media/image89.svg" Type="http://schemas.openxmlformats.org/officeDocument/2006/relationships/image"/><Relationship Id="rId14" Target="../media/image90.png" Type="http://schemas.openxmlformats.org/officeDocument/2006/relationships/image"/><Relationship Id="rId15" Target="../media/image91.svg" Type="http://schemas.openxmlformats.org/officeDocument/2006/relationships/image"/><Relationship Id="rId16" Target="../media/image92.png" Type="http://schemas.openxmlformats.org/officeDocument/2006/relationships/image"/><Relationship Id="rId17" Target="../media/image93.svg" Type="http://schemas.openxmlformats.org/officeDocument/2006/relationships/image"/><Relationship Id="rId18" Target="../media/image94.png" Type="http://schemas.openxmlformats.org/officeDocument/2006/relationships/image"/><Relationship Id="rId19" Target="../media/image95.svg" Type="http://schemas.openxmlformats.org/officeDocument/2006/relationships/image"/><Relationship Id="rId2" Target="../media/image78.png" Type="http://schemas.openxmlformats.org/officeDocument/2006/relationships/image"/><Relationship Id="rId3" Target="../media/image79.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 Id="rId8" Target="../media/image84.png" Type="http://schemas.openxmlformats.org/officeDocument/2006/relationships/image"/><Relationship Id="rId9" Target="../media/image8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sp>
        <p:nvSpPr>
          <p:cNvPr name="Freeform 2" id="2"/>
          <p:cNvSpPr/>
          <p:nvPr/>
        </p:nvSpPr>
        <p:spPr>
          <a:xfrm flipH="false" flipV="false" rot="0">
            <a:off x="2978255" y="551692"/>
            <a:ext cx="13277798" cy="11634671"/>
          </a:xfrm>
          <a:custGeom>
            <a:avLst/>
            <a:gdLst/>
            <a:ahLst/>
            <a:cxnLst/>
            <a:rect r="r" b="b" t="t" l="l"/>
            <a:pathLst>
              <a:path h="11634671" w="13277798">
                <a:moveTo>
                  <a:pt x="0" y="0"/>
                </a:moveTo>
                <a:lnTo>
                  <a:pt x="13277798" y="0"/>
                </a:lnTo>
                <a:lnTo>
                  <a:pt x="13277798" y="11634671"/>
                </a:lnTo>
                <a:lnTo>
                  <a:pt x="0" y="11634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543808">
            <a:off x="-2286760" y="-3275678"/>
            <a:ext cx="6630919" cy="7654741"/>
          </a:xfrm>
          <a:custGeom>
            <a:avLst/>
            <a:gdLst/>
            <a:ahLst/>
            <a:cxnLst/>
            <a:rect r="r" b="b" t="t" l="l"/>
            <a:pathLst>
              <a:path h="7654741" w="6630919">
                <a:moveTo>
                  <a:pt x="0" y="0"/>
                </a:moveTo>
                <a:lnTo>
                  <a:pt x="6630920" y="0"/>
                </a:lnTo>
                <a:lnTo>
                  <a:pt x="6630920" y="7654741"/>
                </a:lnTo>
                <a:lnTo>
                  <a:pt x="0" y="76547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4621" y="-1077146"/>
            <a:ext cx="4211692" cy="4211692"/>
          </a:xfrm>
          <a:custGeom>
            <a:avLst/>
            <a:gdLst/>
            <a:ahLst/>
            <a:cxnLst/>
            <a:rect r="r" b="b" t="t" l="l"/>
            <a:pathLst>
              <a:path h="4211692" w="4211692">
                <a:moveTo>
                  <a:pt x="0" y="0"/>
                </a:moveTo>
                <a:lnTo>
                  <a:pt x="4211692" y="0"/>
                </a:lnTo>
                <a:lnTo>
                  <a:pt x="4211692" y="4211692"/>
                </a:lnTo>
                <a:lnTo>
                  <a:pt x="0" y="4211692"/>
                </a:lnTo>
                <a:lnTo>
                  <a:pt x="0" y="0"/>
                </a:lnTo>
                <a:close/>
              </a:path>
            </a:pathLst>
          </a:custGeom>
          <a:blipFill>
            <a:blip r:embed="rId6"/>
            <a:stretch>
              <a:fillRect l="0" t="0" r="0" b="0"/>
            </a:stretch>
          </a:blipFill>
        </p:spPr>
      </p:sp>
      <p:sp>
        <p:nvSpPr>
          <p:cNvPr name="Freeform 5" id="5"/>
          <p:cNvSpPr/>
          <p:nvPr/>
        </p:nvSpPr>
        <p:spPr>
          <a:xfrm flipH="false" flipV="false" rot="0">
            <a:off x="14799677" y="0"/>
            <a:ext cx="2190075" cy="2113422"/>
          </a:xfrm>
          <a:custGeom>
            <a:avLst/>
            <a:gdLst/>
            <a:ahLst/>
            <a:cxnLst/>
            <a:rect r="r" b="b" t="t" l="l"/>
            <a:pathLst>
              <a:path h="2113422" w="2190075">
                <a:moveTo>
                  <a:pt x="0" y="0"/>
                </a:moveTo>
                <a:lnTo>
                  <a:pt x="2190074" y="0"/>
                </a:lnTo>
                <a:lnTo>
                  <a:pt x="2190074" y="2113422"/>
                </a:lnTo>
                <a:lnTo>
                  <a:pt x="0" y="2113422"/>
                </a:lnTo>
                <a:lnTo>
                  <a:pt x="0" y="0"/>
                </a:lnTo>
                <a:close/>
              </a:path>
            </a:pathLst>
          </a:custGeom>
          <a:blipFill>
            <a:blip r:embed="rId7"/>
            <a:stretch>
              <a:fillRect l="0" t="0" r="0" b="0"/>
            </a:stretch>
          </a:blipFill>
        </p:spPr>
      </p:sp>
      <p:sp>
        <p:nvSpPr>
          <p:cNvPr name="TextBox 6" id="6"/>
          <p:cNvSpPr txBox="true"/>
          <p:nvPr/>
        </p:nvSpPr>
        <p:spPr>
          <a:xfrm rot="0">
            <a:off x="5392717" y="1963614"/>
            <a:ext cx="8664010" cy="1567815"/>
          </a:xfrm>
          <a:prstGeom prst="rect">
            <a:avLst/>
          </a:prstGeom>
        </p:spPr>
        <p:txBody>
          <a:bodyPr anchor="t" rtlCol="false" tIns="0" lIns="0" bIns="0" rIns="0">
            <a:spAutoFit/>
          </a:bodyPr>
          <a:lstStyle/>
          <a:p>
            <a:pPr algn="ctr">
              <a:lnSpc>
                <a:spcPts val="4274"/>
              </a:lnSpc>
            </a:pPr>
            <a:r>
              <a:rPr lang="en-US" sz="2849">
                <a:solidFill>
                  <a:srgbClr val="000000"/>
                </a:solidFill>
                <a:latin typeface="Open Sans"/>
              </a:rPr>
              <a:t>Mémoire de fin d’études en vue de l’obtention du</a:t>
            </a:r>
            <a:r>
              <a:rPr lang="en-US" sz="2849">
                <a:solidFill>
                  <a:srgbClr val="000000"/>
                </a:solidFill>
                <a:latin typeface="Open Sans"/>
              </a:rPr>
              <a:t> </a:t>
            </a:r>
          </a:p>
          <a:p>
            <a:pPr algn="ctr">
              <a:lnSpc>
                <a:spcPts val="4274"/>
              </a:lnSpc>
            </a:pPr>
            <a:r>
              <a:rPr lang="en-US" sz="2849">
                <a:solidFill>
                  <a:srgbClr val="000000"/>
                </a:solidFill>
                <a:latin typeface="Open Sans"/>
              </a:rPr>
              <a:t>diplôme de Licence en informatique.</a:t>
            </a:r>
          </a:p>
          <a:p>
            <a:pPr algn="ctr" marL="0" indent="0" lvl="0">
              <a:lnSpc>
                <a:spcPts val="4274"/>
              </a:lnSpc>
              <a:spcBef>
                <a:spcPct val="0"/>
              </a:spcBef>
            </a:pPr>
            <a:r>
              <a:rPr lang="en-US" sz="2849">
                <a:solidFill>
                  <a:srgbClr val="000000"/>
                </a:solidFill>
                <a:latin typeface="Open Sans Italics"/>
              </a:rPr>
              <a:t>Spécialité : Systèmes Informatiques (SI)</a:t>
            </a:r>
          </a:p>
        </p:txBody>
      </p:sp>
      <p:sp>
        <p:nvSpPr>
          <p:cNvPr name="TextBox 7" id="7"/>
          <p:cNvSpPr txBox="true"/>
          <p:nvPr/>
        </p:nvSpPr>
        <p:spPr>
          <a:xfrm rot="0">
            <a:off x="1819131" y="3810000"/>
            <a:ext cx="15811182" cy="2676525"/>
          </a:xfrm>
          <a:prstGeom prst="rect">
            <a:avLst/>
          </a:prstGeom>
        </p:spPr>
        <p:txBody>
          <a:bodyPr anchor="t" rtlCol="false" tIns="0" lIns="0" bIns="0" rIns="0">
            <a:spAutoFit/>
          </a:bodyPr>
          <a:lstStyle/>
          <a:p>
            <a:pPr algn="ctr" marL="0" indent="0" lvl="0">
              <a:lnSpc>
                <a:spcPts val="7080"/>
              </a:lnSpc>
              <a:spcBef>
                <a:spcPct val="0"/>
              </a:spcBef>
            </a:pPr>
            <a:r>
              <a:rPr lang="en-US" sz="5900">
                <a:solidFill>
                  <a:srgbClr val="000000"/>
                </a:solidFill>
                <a:latin typeface="Open Sans Bold"/>
              </a:rPr>
              <a:t>Conception et Développement d’une Plateforme en ligne pour les Statistiques et Veille Sécuritaire en Algérie</a:t>
            </a:r>
          </a:p>
        </p:txBody>
      </p:sp>
      <p:sp>
        <p:nvSpPr>
          <p:cNvPr name="TextBox 8" id="8"/>
          <p:cNvSpPr txBox="true"/>
          <p:nvPr/>
        </p:nvSpPr>
        <p:spPr>
          <a:xfrm rot="0">
            <a:off x="8476515" y="9816131"/>
            <a:ext cx="2068544" cy="470869"/>
          </a:xfrm>
          <a:prstGeom prst="rect">
            <a:avLst/>
          </a:prstGeom>
        </p:spPr>
        <p:txBody>
          <a:bodyPr anchor="t" rtlCol="false" tIns="0" lIns="0" bIns="0" rIns="0">
            <a:spAutoFit/>
          </a:bodyPr>
          <a:lstStyle/>
          <a:p>
            <a:pPr algn="ctr">
              <a:lnSpc>
                <a:spcPts val="3971"/>
              </a:lnSpc>
            </a:pPr>
            <a:r>
              <a:rPr lang="en-US" sz="2836">
                <a:solidFill>
                  <a:srgbClr val="000000"/>
                </a:solidFill>
                <a:latin typeface="DM Sans Bold"/>
              </a:rPr>
              <a:t>2022/2023</a:t>
            </a:r>
          </a:p>
        </p:txBody>
      </p:sp>
      <p:sp>
        <p:nvSpPr>
          <p:cNvPr name="TextBox 9" id="9"/>
          <p:cNvSpPr txBox="true"/>
          <p:nvPr/>
        </p:nvSpPr>
        <p:spPr>
          <a:xfrm rot="0">
            <a:off x="1194621" y="7522091"/>
            <a:ext cx="2424088" cy="470869"/>
          </a:xfrm>
          <a:prstGeom prst="rect">
            <a:avLst/>
          </a:prstGeom>
        </p:spPr>
        <p:txBody>
          <a:bodyPr anchor="t" rtlCol="false" tIns="0" lIns="0" bIns="0" rIns="0">
            <a:spAutoFit/>
          </a:bodyPr>
          <a:lstStyle/>
          <a:p>
            <a:pPr algn="ctr">
              <a:lnSpc>
                <a:spcPts val="3971"/>
              </a:lnSpc>
            </a:pPr>
            <a:r>
              <a:rPr lang="en-US" sz="2836">
                <a:solidFill>
                  <a:srgbClr val="000000"/>
                </a:solidFill>
                <a:latin typeface="DM Sans Bold"/>
              </a:rPr>
              <a:t>Présenté par:</a:t>
            </a:r>
          </a:p>
        </p:txBody>
      </p:sp>
      <p:sp>
        <p:nvSpPr>
          <p:cNvPr name="TextBox 10" id="10"/>
          <p:cNvSpPr txBox="true"/>
          <p:nvPr/>
        </p:nvSpPr>
        <p:spPr>
          <a:xfrm rot="0">
            <a:off x="8250277" y="7522091"/>
            <a:ext cx="2424088" cy="470869"/>
          </a:xfrm>
          <a:prstGeom prst="rect">
            <a:avLst/>
          </a:prstGeom>
        </p:spPr>
        <p:txBody>
          <a:bodyPr anchor="t" rtlCol="false" tIns="0" lIns="0" bIns="0" rIns="0">
            <a:spAutoFit/>
          </a:bodyPr>
          <a:lstStyle/>
          <a:p>
            <a:pPr algn="ctr">
              <a:lnSpc>
                <a:spcPts val="3971"/>
              </a:lnSpc>
            </a:pPr>
            <a:r>
              <a:rPr lang="en-US" sz="2836">
                <a:solidFill>
                  <a:srgbClr val="000000"/>
                </a:solidFill>
                <a:latin typeface="DM Sans Bold"/>
              </a:rPr>
              <a:t>Encadré par:</a:t>
            </a:r>
          </a:p>
        </p:txBody>
      </p:sp>
      <p:sp>
        <p:nvSpPr>
          <p:cNvPr name="TextBox 11" id="11"/>
          <p:cNvSpPr txBox="true"/>
          <p:nvPr/>
        </p:nvSpPr>
        <p:spPr>
          <a:xfrm rot="0">
            <a:off x="14406734" y="7522091"/>
            <a:ext cx="2709740" cy="470869"/>
          </a:xfrm>
          <a:prstGeom prst="rect">
            <a:avLst/>
          </a:prstGeom>
        </p:spPr>
        <p:txBody>
          <a:bodyPr anchor="t" rtlCol="false" tIns="0" lIns="0" bIns="0" rIns="0">
            <a:spAutoFit/>
          </a:bodyPr>
          <a:lstStyle/>
          <a:p>
            <a:pPr algn="ctr">
              <a:lnSpc>
                <a:spcPts val="3971"/>
              </a:lnSpc>
            </a:pPr>
            <a:r>
              <a:rPr lang="en-US" sz="2836">
                <a:solidFill>
                  <a:srgbClr val="000000"/>
                </a:solidFill>
                <a:latin typeface="DM Sans Bold"/>
              </a:rPr>
              <a:t>Devant le jury:</a:t>
            </a:r>
          </a:p>
        </p:txBody>
      </p:sp>
      <p:sp>
        <p:nvSpPr>
          <p:cNvPr name="TextBox 12" id="12"/>
          <p:cNvSpPr txBox="true"/>
          <p:nvPr/>
        </p:nvSpPr>
        <p:spPr>
          <a:xfrm rot="0">
            <a:off x="1194621" y="8219659"/>
            <a:ext cx="3135176" cy="470869"/>
          </a:xfrm>
          <a:prstGeom prst="rect">
            <a:avLst/>
          </a:prstGeom>
        </p:spPr>
        <p:txBody>
          <a:bodyPr anchor="t" rtlCol="false" tIns="0" lIns="0" bIns="0" rIns="0">
            <a:spAutoFit/>
          </a:bodyPr>
          <a:lstStyle/>
          <a:p>
            <a:pPr>
              <a:lnSpc>
                <a:spcPts val="3971"/>
              </a:lnSpc>
            </a:pPr>
            <a:r>
              <a:rPr lang="en-US" sz="2836">
                <a:solidFill>
                  <a:srgbClr val="000000"/>
                </a:solidFill>
                <a:latin typeface="DM Sans"/>
              </a:rPr>
              <a:t>-Hamidani Khalil</a:t>
            </a:r>
          </a:p>
        </p:txBody>
      </p:sp>
      <p:sp>
        <p:nvSpPr>
          <p:cNvPr name="TextBox 13" id="13"/>
          <p:cNvSpPr txBox="true"/>
          <p:nvPr/>
        </p:nvSpPr>
        <p:spPr>
          <a:xfrm rot="0">
            <a:off x="8322446" y="8173935"/>
            <a:ext cx="2376682" cy="470869"/>
          </a:xfrm>
          <a:prstGeom prst="rect">
            <a:avLst/>
          </a:prstGeom>
        </p:spPr>
        <p:txBody>
          <a:bodyPr anchor="t" rtlCol="false" tIns="0" lIns="0" bIns="0" rIns="0">
            <a:spAutoFit/>
          </a:bodyPr>
          <a:lstStyle/>
          <a:p>
            <a:pPr>
              <a:lnSpc>
                <a:spcPts val="3971"/>
              </a:lnSpc>
            </a:pPr>
            <a:r>
              <a:rPr lang="en-US" sz="2836">
                <a:solidFill>
                  <a:srgbClr val="000000"/>
                </a:solidFill>
                <a:latin typeface="DM Sans"/>
              </a:rPr>
              <a:t>-Mr Rahmani</a:t>
            </a:r>
          </a:p>
        </p:txBody>
      </p:sp>
      <p:sp>
        <p:nvSpPr>
          <p:cNvPr name="TextBox 14" id="14"/>
          <p:cNvSpPr txBox="true"/>
          <p:nvPr/>
        </p:nvSpPr>
        <p:spPr>
          <a:xfrm rot="0">
            <a:off x="14691778" y="8173935"/>
            <a:ext cx="2139653" cy="470869"/>
          </a:xfrm>
          <a:prstGeom prst="rect">
            <a:avLst/>
          </a:prstGeom>
        </p:spPr>
        <p:txBody>
          <a:bodyPr anchor="t" rtlCol="false" tIns="0" lIns="0" bIns="0" rIns="0">
            <a:spAutoFit/>
          </a:bodyPr>
          <a:lstStyle/>
          <a:p>
            <a:pPr>
              <a:lnSpc>
                <a:spcPts val="3971"/>
              </a:lnSpc>
            </a:pPr>
            <a:r>
              <a:rPr lang="en-US" sz="2836">
                <a:solidFill>
                  <a:srgbClr val="000000"/>
                </a:solidFill>
                <a:latin typeface="DM Sans"/>
              </a:rPr>
              <a:t>-..............</a:t>
            </a:r>
          </a:p>
        </p:txBody>
      </p:sp>
      <p:sp>
        <p:nvSpPr>
          <p:cNvPr name="TextBox 15" id="15"/>
          <p:cNvSpPr txBox="true"/>
          <p:nvPr/>
        </p:nvSpPr>
        <p:spPr>
          <a:xfrm rot="0">
            <a:off x="6235527" y="199563"/>
            <a:ext cx="6453587" cy="1326214"/>
          </a:xfrm>
          <a:prstGeom prst="rect">
            <a:avLst/>
          </a:prstGeom>
        </p:spPr>
        <p:txBody>
          <a:bodyPr anchor="t" rtlCol="false" tIns="0" lIns="0" bIns="0" rIns="0">
            <a:spAutoFit/>
          </a:bodyPr>
          <a:lstStyle/>
          <a:p>
            <a:pPr algn="ctr">
              <a:lnSpc>
                <a:spcPts val="3551"/>
              </a:lnSpc>
            </a:pPr>
            <a:r>
              <a:rPr lang="en-US" sz="2536">
                <a:solidFill>
                  <a:srgbClr val="000000"/>
                </a:solidFill>
                <a:latin typeface="DM Sans"/>
              </a:rPr>
              <a:t>Université Benyoucef Benkhedda- Alger 1</a:t>
            </a:r>
          </a:p>
          <a:p>
            <a:pPr algn="ctr">
              <a:lnSpc>
                <a:spcPts val="3551"/>
              </a:lnSpc>
            </a:pPr>
            <a:r>
              <a:rPr lang="en-US" sz="2536">
                <a:solidFill>
                  <a:srgbClr val="000000"/>
                </a:solidFill>
                <a:latin typeface="DM Sans"/>
              </a:rPr>
              <a:t>Faculté des Sciences </a:t>
            </a:r>
          </a:p>
          <a:p>
            <a:pPr algn="ctr">
              <a:lnSpc>
                <a:spcPts val="3551"/>
              </a:lnSpc>
            </a:pPr>
            <a:r>
              <a:rPr lang="en-US" sz="2536">
                <a:solidFill>
                  <a:srgbClr val="000000"/>
                </a:solidFill>
                <a:latin typeface="DM Sans Italics"/>
              </a:rPr>
              <a:t>Département d'Informatique</a:t>
            </a:r>
          </a:p>
        </p:txBody>
      </p:sp>
      <p:sp>
        <p:nvSpPr>
          <p:cNvPr name="TextBox 16" id="16"/>
          <p:cNvSpPr txBox="true"/>
          <p:nvPr/>
        </p:nvSpPr>
        <p:spPr>
          <a:xfrm rot="0">
            <a:off x="1194621" y="8919127"/>
            <a:ext cx="3135176" cy="470869"/>
          </a:xfrm>
          <a:prstGeom prst="rect">
            <a:avLst/>
          </a:prstGeom>
        </p:spPr>
        <p:txBody>
          <a:bodyPr anchor="t" rtlCol="false" tIns="0" lIns="0" bIns="0" rIns="0">
            <a:spAutoFit/>
          </a:bodyPr>
          <a:lstStyle/>
          <a:p>
            <a:pPr>
              <a:lnSpc>
                <a:spcPts val="3971"/>
              </a:lnSpc>
            </a:pPr>
            <a:r>
              <a:rPr lang="en-US" sz="2836">
                <a:solidFill>
                  <a:srgbClr val="000000"/>
                </a:solidFill>
                <a:latin typeface="DM Sans"/>
              </a:rPr>
              <a:t>-Feddane Chaima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206998" y="-2192571"/>
            <a:ext cx="14327266" cy="16683862"/>
          </a:xfrm>
          <a:custGeom>
            <a:avLst/>
            <a:gdLst/>
            <a:ahLst/>
            <a:cxnLst/>
            <a:rect r="r" b="b" t="t" l="l"/>
            <a:pathLst>
              <a:path h="16683862" w="14327266">
                <a:moveTo>
                  <a:pt x="0" y="0"/>
                </a:moveTo>
                <a:lnTo>
                  <a:pt x="14327266" y="0"/>
                </a:lnTo>
                <a:lnTo>
                  <a:pt x="14327266" y="16683862"/>
                </a:lnTo>
                <a:lnTo>
                  <a:pt x="0" y="16683862"/>
                </a:lnTo>
                <a:lnTo>
                  <a:pt x="0"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261293" y="3695457"/>
            <a:ext cx="12465631" cy="1875440"/>
          </a:xfrm>
          <a:prstGeom prst="rect">
            <a:avLst/>
          </a:prstGeom>
        </p:spPr>
        <p:txBody>
          <a:bodyPr anchor="t" rtlCol="false" tIns="0" lIns="0" bIns="0" rIns="0">
            <a:spAutoFit/>
          </a:bodyPr>
          <a:lstStyle/>
          <a:p>
            <a:pPr algn="ctr">
              <a:lnSpc>
                <a:spcPts val="14531"/>
              </a:lnSpc>
            </a:pPr>
            <a:r>
              <a:rPr lang="en-US" sz="13210" spc="-462">
                <a:solidFill>
                  <a:srgbClr val="392E2E"/>
                </a:solidFill>
                <a:latin typeface="Livvic Bold"/>
              </a:rPr>
              <a:t>Conception</a:t>
            </a:r>
          </a:p>
        </p:txBody>
      </p:sp>
      <p:sp>
        <p:nvSpPr>
          <p:cNvPr name="TextBox 4" id="4"/>
          <p:cNvSpPr txBox="true"/>
          <p:nvPr/>
        </p:nvSpPr>
        <p:spPr>
          <a:xfrm rot="0">
            <a:off x="2449231" y="5723297"/>
            <a:ext cx="15027948" cy="1558553"/>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a:rPr>
              <a:t>Dans la phase de conception, nous procéderons à une analyse des besoins(les besoins fonctionnels et non fonctionnels), suivi de la conception comprenant la création des diagrammes appropriés.</a:t>
            </a:r>
          </a:p>
        </p:txBody>
      </p:sp>
      <p:grpSp>
        <p:nvGrpSpPr>
          <p:cNvPr name="Group 5" id="5"/>
          <p:cNvGrpSpPr/>
          <p:nvPr/>
        </p:nvGrpSpPr>
        <p:grpSpPr>
          <a:xfrm rot="-1738088">
            <a:off x="-3812047" y="8117472"/>
            <a:ext cx="7308537" cy="3654269"/>
            <a:chOff x="0" y="0"/>
            <a:chExt cx="812800" cy="406400"/>
          </a:xfrm>
        </p:grpSpPr>
        <p:sp>
          <p:nvSpPr>
            <p:cNvPr name="Freeform 6" id="6"/>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7" id="7"/>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1738088">
            <a:off x="10703569" y="-2477014"/>
            <a:ext cx="7308537" cy="3654269"/>
            <a:chOff x="0" y="0"/>
            <a:chExt cx="812800" cy="406400"/>
          </a:xfrm>
        </p:grpSpPr>
        <p:sp>
          <p:nvSpPr>
            <p:cNvPr name="Freeform 9" id="9"/>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10" id="10"/>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1738088">
            <a:off x="680624" y="8993414"/>
            <a:ext cx="6487203" cy="2507707"/>
            <a:chOff x="0" y="0"/>
            <a:chExt cx="721457" cy="278888"/>
          </a:xfrm>
        </p:grpSpPr>
        <p:sp>
          <p:nvSpPr>
            <p:cNvPr name="Freeform 12" id="12"/>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3" id="13"/>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1738088">
            <a:off x="15196240" y="-1601072"/>
            <a:ext cx="6487203" cy="2507707"/>
            <a:chOff x="0" y="0"/>
            <a:chExt cx="721457" cy="278888"/>
          </a:xfrm>
        </p:grpSpPr>
        <p:sp>
          <p:nvSpPr>
            <p:cNvPr name="Freeform 15" id="15"/>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6" id="16"/>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true" flipV="false" rot="0">
            <a:off x="3261293" y="3116299"/>
            <a:ext cx="1363218" cy="1739354"/>
          </a:xfrm>
          <a:custGeom>
            <a:avLst/>
            <a:gdLst/>
            <a:ahLst/>
            <a:cxnLst/>
            <a:rect r="r" b="b" t="t" l="l"/>
            <a:pathLst>
              <a:path h="1739354" w="1363218">
                <a:moveTo>
                  <a:pt x="1363218" y="0"/>
                </a:moveTo>
                <a:lnTo>
                  <a:pt x="0" y="0"/>
                </a:lnTo>
                <a:lnTo>
                  <a:pt x="0" y="1739354"/>
                </a:lnTo>
                <a:lnTo>
                  <a:pt x="1363218" y="1739354"/>
                </a:lnTo>
                <a:lnTo>
                  <a:pt x="136321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6137274" y="2718508"/>
            <a:ext cx="6013451" cy="934806"/>
          </a:xfrm>
          <a:custGeom>
            <a:avLst/>
            <a:gdLst/>
            <a:ahLst/>
            <a:cxnLst/>
            <a:rect r="r" b="b" t="t" l="l"/>
            <a:pathLst>
              <a:path h="934806" w="6013451">
                <a:moveTo>
                  <a:pt x="0" y="0"/>
                </a:moveTo>
                <a:lnTo>
                  <a:pt x="6013452" y="0"/>
                </a:lnTo>
                <a:lnTo>
                  <a:pt x="6013452" y="934806"/>
                </a:lnTo>
                <a:lnTo>
                  <a:pt x="0" y="9348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800100" y="135047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6898072" y="2875271"/>
            <a:ext cx="4945117" cy="533573"/>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Bold"/>
              </a:rPr>
              <a:t>La prochaine étape ?</a:t>
            </a:r>
          </a:p>
        </p:txBody>
      </p:sp>
      <p:sp>
        <p:nvSpPr>
          <p:cNvPr name="Freeform 21" id="21"/>
          <p:cNvSpPr/>
          <p:nvPr/>
        </p:nvSpPr>
        <p:spPr>
          <a:xfrm flipH="false" flipV="false" rot="0">
            <a:off x="14994779" y="798490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grpSp>
        <p:nvGrpSpPr>
          <p:cNvPr name="Group 2" id="2"/>
          <p:cNvGrpSpPr/>
          <p:nvPr/>
        </p:nvGrpSpPr>
        <p:grpSpPr>
          <a:xfrm rot="0">
            <a:off x="1028700" y="690932"/>
            <a:ext cx="2200719" cy="220071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8CEE9"/>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0">
            <a:off x="7725376" y="-3712030"/>
            <a:ext cx="10980839" cy="7666622"/>
          </a:xfrm>
          <a:custGeom>
            <a:avLst/>
            <a:gdLst/>
            <a:ahLst/>
            <a:cxnLst/>
            <a:rect r="r" b="b" t="t" l="l"/>
            <a:pathLst>
              <a:path h="7666622" w="10980839">
                <a:moveTo>
                  <a:pt x="0" y="0"/>
                </a:moveTo>
                <a:lnTo>
                  <a:pt x="10980839" y="0"/>
                </a:lnTo>
                <a:lnTo>
                  <a:pt x="10980839" y="7666622"/>
                </a:lnTo>
                <a:lnTo>
                  <a:pt x="0" y="7666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420823" y="4072366"/>
            <a:ext cx="6245848" cy="2140091"/>
            <a:chOff x="0" y="0"/>
            <a:chExt cx="1826937" cy="625985"/>
          </a:xfrm>
        </p:grpSpPr>
        <p:sp>
          <p:nvSpPr>
            <p:cNvPr name="Freeform 7" id="7"/>
            <p:cNvSpPr/>
            <p:nvPr/>
          </p:nvSpPr>
          <p:spPr>
            <a:xfrm flipH="false" flipV="false" rot="0">
              <a:off x="0" y="0"/>
              <a:ext cx="1826937" cy="625985"/>
            </a:xfrm>
            <a:custGeom>
              <a:avLst/>
              <a:gdLst/>
              <a:ahLst/>
              <a:cxnLst/>
              <a:rect r="r" b="b" t="t" l="l"/>
              <a:pathLst>
                <a:path h="625985" w="1826937">
                  <a:moveTo>
                    <a:pt x="63216" y="0"/>
                  </a:moveTo>
                  <a:lnTo>
                    <a:pt x="1763720" y="0"/>
                  </a:lnTo>
                  <a:cubicBezTo>
                    <a:pt x="1798634" y="0"/>
                    <a:pt x="1826937" y="28303"/>
                    <a:pt x="1826937" y="63216"/>
                  </a:cubicBezTo>
                  <a:lnTo>
                    <a:pt x="1826937" y="562769"/>
                  </a:lnTo>
                  <a:cubicBezTo>
                    <a:pt x="1826937" y="579535"/>
                    <a:pt x="1820276" y="595615"/>
                    <a:pt x="1808421" y="607470"/>
                  </a:cubicBezTo>
                  <a:cubicBezTo>
                    <a:pt x="1796566" y="619325"/>
                    <a:pt x="1780486" y="625985"/>
                    <a:pt x="1763720" y="625985"/>
                  </a:cubicBezTo>
                  <a:lnTo>
                    <a:pt x="63216" y="625985"/>
                  </a:lnTo>
                  <a:cubicBezTo>
                    <a:pt x="46450" y="625985"/>
                    <a:pt x="30371" y="619325"/>
                    <a:pt x="18516" y="607470"/>
                  </a:cubicBezTo>
                  <a:cubicBezTo>
                    <a:pt x="6660" y="595615"/>
                    <a:pt x="0" y="579535"/>
                    <a:pt x="0" y="562769"/>
                  </a:cubicBezTo>
                  <a:lnTo>
                    <a:pt x="0" y="63216"/>
                  </a:lnTo>
                  <a:cubicBezTo>
                    <a:pt x="0" y="46450"/>
                    <a:pt x="6660" y="30371"/>
                    <a:pt x="18516" y="18516"/>
                  </a:cubicBezTo>
                  <a:cubicBezTo>
                    <a:pt x="30371" y="6660"/>
                    <a:pt x="46450" y="0"/>
                    <a:pt x="63216" y="0"/>
                  </a:cubicBezTo>
                  <a:close/>
                </a:path>
              </a:pathLst>
            </a:custGeom>
            <a:solidFill>
              <a:srgbClr val="C7D5EB"/>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grpSp>
        <p:nvGrpSpPr>
          <p:cNvPr name="Group 9" id="9"/>
          <p:cNvGrpSpPr/>
          <p:nvPr/>
        </p:nvGrpSpPr>
        <p:grpSpPr>
          <a:xfrm rot="0">
            <a:off x="10420823" y="6946760"/>
            <a:ext cx="6245848" cy="2140091"/>
            <a:chOff x="0" y="0"/>
            <a:chExt cx="1826937" cy="625985"/>
          </a:xfrm>
        </p:grpSpPr>
        <p:sp>
          <p:nvSpPr>
            <p:cNvPr name="Freeform 10" id="10"/>
            <p:cNvSpPr/>
            <p:nvPr/>
          </p:nvSpPr>
          <p:spPr>
            <a:xfrm flipH="false" flipV="false" rot="0">
              <a:off x="0" y="0"/>
              <a:ext cx="1826937" cy="625985"/>
            </a:xfrm>
            <a:custGeom>
              <a:avLst/>
              <a:gdLst/>
              <a:ahLst/>
              <a:cxnLst/>
              <a:rect r="r" b="b" t="t" l="l"/>
              <a:pathLst>
                <a:path h="625985" w="1826937">
                  <a:moveTo>
                    <a:pt x="63216" y="0"/>
                  </a:moveTo>
                  <a:lnTo>
                    <a:pt x="1763720" y="0"/>
                  </a:lnTo>
                  <a:cubicBezTo>
                    <a:pt x="1798634" y="0"/>
                    <a:pt x="1826937" y="28303"/>
                    <a:pt x="1826937" y="63216"/>
                  </a:cubicBezTo>
                  <a:lnTo>
                    <a:pt x="1826937" y="562769"/>
                  </a:lnTo>
                  <a:cubicBezTo>
                    <a:pt x="1826937" y="579535"/>
                    <a:pt x="1820276" y="595615"/>
                    <a:pt x="1808421" y="607470"/>
                  </a:cubicBezTo>
                  <a:cubicBezTo>
                    <a:pt x="1796566" y="619325"/>
                    <a:pt x="1780486" y="625985"/>
                    <a:pt x="1763720" y="625985"/>
                  </a:cubicBezTo>
                  <a:lnTo>
                    <a:pt x="63216" y="625985"/>
                  </a:lnTo>
                  <a:cubicBezTo>
                    <a:pt x="46450" y="625985"/>
                    <a:pt x="30371" y="619325"/>
                    <a:pt x="18516" y="607470"/>
                  </a:cubicBezTo>
                  <a:cubicBezTo>
                    <a:pt x="6660" y="595615"/>
                    <a:pt x="0" y="579535"/>
                    <a:pt x="0" y="562769"/>
                  </a:cubicBezTo>
                  <a:lnTo>
                    <a:pt x="0" y="63216"/>
                  </a:lnTo>
                  <a:cubicBezTo>
                    <a:pt x="0" y="46450"/>
                    <a:pt x="6660" y="30371"/>
                    <a:pt x="18516" y="18516"/>
                  </a:cubicBezTo>
                  <a:cubicBezTo>
                    <a:pt x="30371" y="6660"/>
                    <a:pt x="46450" y="0"/>
                    <a:pt x="63216" y="0"/>
                  </a:cubicBezTo>
                  <a:close/>
                </a:path>
              </a:pathLst>
            </a:custGeom>
            <a:solidFill>
              <a:srgbClr val="C7D5EB"/>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grpSp>
        <p:nvGrpSpPr>
          <p:cNvPr name="Group 12" id="12"/>
          <p:cNvGrpSpPr/>
          <p:nvPr/>
        </p:nvGrpSpPr>
        <p:grpSpPr>
          <a:xfrm rot="0">
            <a:off x="10420823" y="1200149"/>
            <a:ext cx="6245848" cy="2140091"/>
            <a:chOff x="0" y="0"/>
            <a:chExt cx="1826937" cy="625985"/>
          </a:xfrm>
        </p:grpSpPr>
        <p:sp>
          <p:nvSpPr>
            <p:cNvPr name="Freeform 13" id="13"/>
            <p:cNvSpPr/>
            <p:nvPr/>
          </p:nvSpPr>
          <p:spPr>
            <a:xfrm flipH="false" flipV="false" rot="0">
              <a:off x="0" y="0"/>
              <a:ext cx="1826937" cy="625985"/>
            </a:xfrm>
            <a:custGeom>
              <a:avLst/>
              <a:gdLst/>
              <a:ahLst/>
              <a:cxnLst/>
              <a:rect r="r" b="b" t="t" l="l"/>
              <a:pathLst>
                <a:path h="625985" w="1826937">
                  <a:moveTo>
                    <a:pt x="63216" y="0"/>
                  </a:moveTo>
                  <a:lnTo>
                    <a:pt x="1763720" y="0"/>
                  </a:lnTo>
                  <a:cubicBezTo>
                    <a:pt x="1798634" y="0"/>
                    <a:pt x="1826937" y="28303"/>
                    <a:pt x="1826937" y="63216"/>
                  </a:cubicBezTo>
                  <a:lnTo>
                    <a:pt x="1826937" y="562769"/>
                  </a:lnTo>
                  <a:cubicBezTo>
                    <a:pt x="1826937" y="579535"/>
                    <a:pt x="1820276" y="595615"/>
                    <a:pt x="1808421" y="607470"/>
                  </a:cubicBezTo>
                  <a:cubicBezTo>
                    <a:pt x="1796566" y="619325"/>
                    <a:pt x="1780486" y="625985"/>
                    <a:pt x="1763720" y="625985"/>
                  </a:cubicBezTo>
                  <a:lnTo>
                    <a:pt x="63216" y="625985"/>
                  </a:lnTo>
                  <a:cubicBezTo>
                    <a:pt x="46450" y="625985"/>
                    <a:pt x="30371" y="619325"/>
                    <a:pt x="18516" y="607470"/>
                  </a:cubicBezTo>
                  <a:cubicBezTo>
                    <a:pt x="6660" y="595615"/>
                    <a:pt x="0" y="579535"/>
                    <a:pt x="0" y="562769"/>
                  </a:cubicBezTo>
                  <a:lnTo>
                    <a:pt x="0" y="63216"/>
                  </a:lnTo>
                  <a:cubicBezTo>
                    <a:pt x="0" y="46450"/>
                    <a:pt x="6660" y="30371"/>
                    <a:pt x="18516" y="18516"/>
                  </a:cubicBezTo>
                  <a:cubicBezTo>
                    <a:pt x="30371" y="6660"/>
                    <a:pt x="46450" y="0"/>
                    <a:pt x="63216" y="0"/>
                  </a:cubicBezTo>
                  <a:close/>
                </a:path>
              </a:pathLst>
            </a:custGeom>
            <a:solidFill>
              <a:srgbClr val="C7D5EB"/>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sp>
        <p:nvSpPr>
          <p:cNvPr name="Freeform 15" id="15"/>
          <p:cNvSpPr/>
          <p:nvPr/>
        </p:nvSpPr>
        <p:spPr>
          <a:xfrm flipH="false" flipV="false" rot="5400000">
            <a:off x="-5430977" y="4080897"/>
            <a:ext cx="10861953" cy="802736"/>
          </a:xfrm>
          <a:custGeom>
            <a:avLst/>
            <a:gdLst/>
            <a:ahLst/>
            <a:cxnLst/>
            <a:rect r="r" b="b" t="t" l="l"/>
            <a:pathLst>
              <a:path h="802736" w="10861953">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sp>
      <p:sp>
        <p:nvSpPr>
          <p:cNvPr name="Freeform 16" id="16"/>
          <p:cNvSpPr/>
          <p:nvPr/>
        </p:nvSpPr>
        <p:spPr>
          <a:xfrm flipH="true" flipV="true" rot="0">
            <a:off x="-493317" y="7402821"/>
            <a:ext cx="8740788" cy="6102659"/>
          </a:xfrm>
          <a:custGeom>
            <a:avLst/>
            <a:gdLst/>
            <a:ahLst/>
            <a:cxnLst/>
            <a:rect r="r" b="b" t="t" l="l"/>
            <a:pathLst>
              <a:path h="6102659" w="8740788">
                <a:moveTo>
                  <a:pt x="8740788" y="6102659"/>
                </a:moveTo>
                <a:lnTo>
                  <a:pt x="0" y="6102659"/>
                </a:lnTo>
                <a:lnTo>
                  <a:pt x="0" y="0"/>
                </a:lnTo>
                <a:lnTo>
                  <a:pt x="8740788" y="0"/>
                </a:lnTo>
                <a:lnTo>
                  <a:pt x="8740788" y="6102659"/>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10667890" y="1507040"/>
            <a:ext cx="1429938" cy="1516658"/>
            <a:chOff x="0" y="0"/>
            <a:chExt cx="376609" cy="399449"/>
          </a:xfrm>
        </p:grpSpPr>
        <p:sp>
          <p:nvSpPr>
            <p:cNvPr name="Freeform 18" id="18"/>
            <p:cNvSpPr/>
            <p:nvPr/>
          </p:nvSpPr>
          <p:spPr>
            <a:xfrm flipH="false" flipV="false" rot="0">
              <a:off x="0" y="0"/>
              <a:ext cx="376609" cy="399449"/>
            </a:xfrm>
            <a:custGeom>
              <a:avLst/>
              <a:gdLst/>
              <a:ahLst/>
              <a:cxnLst/>
              <a:rect r="r" b="b" t="t" l="l"/>
              <a:pathLst>
                <a:path h="399449" w="376609">
                  <a:moveTo>
                    <a:pt x="188305" y="0"/>
                  </a:moveTo>
                  <a:lnTo>
                    <a:pt x="188305" y="0"/>
                  </a:lnTo>
                  <a:cubicBezTo>
                    <a:pt x="292302" y="0"/>
                    <a:pt x="376609" y="84307"/>
                    <a:pt x="376609" y="188305"/>
                  </a:cubicBezTo>
                  <a:lnTo>
                    <a:pt x="376609" y="211144"/>
                  </a:lnTo>
                  <a:cubicBezTo>
                    <a:pt x="376609" y="261086"/>
                    <a:pt x="356770" y="308982"/>
                    <a:pt x="321456" y="344296"/>
                  </a:cubicBezTo>
                  <a:cubicBezTo>
                    <a:pt x="286142" y="379610"/>
                    <a:pt x="238246" y="399449"/>
                    <a:pt x="188305" y="399449"/>
                  </a:cubicBezTo>
                  <a:lnTo>
                    <a:pt x="188305" y="399449"/>
                  </a:lnTo>
                  <a:cubicBezTo>
                    <a:pt x="138363" y="399449"/>
                    <a:pt x="90467" y="379610"/>
                    <a:pt x="55153" y="344296"/>
                  </a:cubicBezTo>
                  <a:cubicBezTo>
                    <a:pt x="19839" y="308982"/>
                    <a:pt x="0" y="261086"/>
                    <a:pt x="0" y="211144"/>
                  </a:cubicBezTo>
                  <a:lnTo>
                    <a:pt x="0" y="188305"/>
                  </a:lnTo>
                  <a:cubicBezTo>
                    <a:pt x="0" y="138363"/>
                    <a:pt x="19839" y="90467"/>
                    <a:pt x="55153" y="55153"/>
                  </a:cubicBezTo>
                  <a:cubicBezTo>
                    <a:pt x="90467" y="19839"/>
                    <a:pt x="138363" y="0"/>
                    <a:pt x="188305" y="0"/>
                  </a:cubicBezTo>
                  <a:close/>
                </a:path>
              </a:pathLst>
            </a:custGeom>
            <a:solidFill>
              <a:srgbClr val="FFFFFF"/>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sp>
        <p:nvSpPr>
          <p:cNvPr name="TextBox 20" id="20"/>
          <p:cNvSpPr txBox="true"/>
          <p:nvPr/>
        </p:nvSpPr>
        <p:spPr>
          <a:xfrm rot="0">
            <a:off x="1888126" y="1285874"/>
            <a:ext cx="7255874" cy="2523073"/>
          </a:xfrm>
          <a:prstGeom prst="rect">
            <a:avLst/>
          </a:prstGeom>
        </p:spPr>
        <p:txBody>
          <a:bodyPr anchor="t" rtlCol="false" tIns="0" lIns="0" bIns="0" rIns="0">
            <a:spAutoFit/>
          </a:bodyPr>
          <a:lstStyle/>
          <a:p>
            <a:pPr>
              <a:lnSpc>
                <a:spcPts val="9824"/>
              </a:lnSpc>
            </a:pPr>
            <a:r>
              <a:rPr lang="en-US" sz="8931" spc="-312">
                <a:solidFill>
                  <a:srgbClr val="392E2E"/>
                </a:solidFill>
                <a:latin typeface="Livvic Bold"/>
              </a:rPr>
              <a:t>Les besoins fonctionnels </a:t>
            </a:r>
          </a:p>
        </p:txBody>
      </p:sp>
      <p:sp>
        <p:nvSpPr>
          <p:cNvPr name="TextBox 21" id="21"/>
          <p:cNvSpPr txBox="true"/>
          <p:nvPr/>
        </p:nvSpPr>
        <p:spPr>
          <a:xfrm rot="0">
            <a:off x="1888126" y="4407154"/>
            <a:ext cx="7811720" cy="13964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Il s'agit des tâches ou des actions que les utilisateurs doivent pouvoir accomplir avec notre système .</a:t>
            </a:r>
          </a:p>
        </p:txBody>
      </p:sp>
      <p:grpSp>
        <p:nvGrpSpPr>
          <p:cNvPr name="Group 22" id="22"/>
          <p:cNvGrpSpPr/>
          <p:nvPr/>
        </p:nvGrpSpPr>
        <p:grpSpPr>
          <a:xfrm rot="0">
            <a:off x="10667890" y="4482265"/>
            <a:ext cx="1429938" cy="1431082"/>
            <a:chOff x="0" y="0"/>
            <a:chExt cx="376609" cy="376910"/>
          </a:xfrm>
        </p:grpSpPr>
        <p:sp>
          <p:nvSpPr>
            <p:cNvPr name="Freeform 23" id="23"/>
            <p:cNvSpPr/>
            <p:nvPr/>
          </p:nvSpPr>
          <p:spPr>
            <a:xfrm flipH="false" flipV="false" rot="0">
              <a:off x="0" y="0"/>
              <a:ext cx="376609" cy="376910"/>
            </a:xfrm>
            <a:custGeom>
              <a:avLst/>
              <a:gdLst/>
              <a:ahLst/>
              <a:cxnLst/>
              <a:rect r="r" b="b" t="t" l="l"/>
              <a:pathLst>
                <a:path h="376910" w="376609">
                  <a:moveTo>
                    <a:pt x="188305" y="0"/>
                  </a:moveTo>
                  <a:lnTo>
                    <a:pt x="188305" y="0"/>
                  </a:lnTo>
                  <a:cubicBezTo>
                    <a:pt x="292302" y="0"/>
                    <a:pt x="376609" y="84307"/>
                    <a:pt x="376609" y="188305"/>
                  </a:cubicBezTo>
                  <a:lnTo>
                    <a:pt x="376609" y="188606"/>
                  </a:lnTo>
                  <a:cubicBezTo>
                    <a:pt x="376609" y="238547"/>
                    <a:pt x="356770" y="286443"/>
                    <a:pt x="321456" y="321757"/>
                  </a:cubicBezTo>
                  <a:cubicBezTo>
                    <a:pt x="286142" y="357071"/>
                    <a:pt x="238246" y="376910"/>
                    <a:pt x="188305" y="376910"/>
                  </a:cubicBezTo>
                  <a:lnTo>
                    <a:pt x="188305" y="376910"/>
                  </a:lnTo>
                  <a:cubicBezTo>
                    <a:pt x="138363" y="376910"/>
                    <a:pt x="90467" y="357071"/>
                    <a:pt x="55153" y="321757"/>
                  </a:cubicBezTo>
                  <a:cubicBezTo>
                    <a:pt x="19839" y="286443"/>
                    <a:pt x="0" y="238547"/>
                    <a:pt x="0" y="188606"/>
                  </a:cubicBezTo>
                  <a:lnTo>
                    <a:pt x="0" y="188305"/>
                  </a:lnTo>
                  <a:cubicBezTo>
                    <a:pt x="0" y="138363"/>
                    <a:pt x="19839" y="90467"/>
                    <a:pt x="55153" y="55153"/>
                  </a:cubicBezTo>
                  <a:cubicBezTo>
                    <a:pt x="90467" y="19839"/>
                    <a:pt x="138363" y="0"/>
                    <a:pt x="188305" y="0"/>
                  </a:cubicBezTo>
                  <a:close/>
                </a:path>
              </a:pathLst>
            </a:custGeom>
            <a:solidFill>
              <a:srgbClr val="FFFFFF"/>
            </a:solidFill>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grpSp>
        <p:nvGrpSpPr>
          <p:cNvPr name="Group 25" id="25"/>
          <p:cNvGrpSpPr/>
          <p:nvPr/>
        </p:nvGrpSpPr>
        <p:grpSpPr>
          <a:xfrm rot="0">
            <a:off x="10667890" y="7260206"/>
            <a:ext cx="1429938" cy="1540569"/>
            <a:chOff x="0" y="0"/>
            <a:chExt cx="376609" cy="405747"/>
          </a:xfrm>
        </p:grpSpPr>
        <p:sp>
          <p:nvSpPr>
            <p:cNvPr name="Freeform 26" id="26"/>
            <p:cNvSpPr/>
            <p:nvPr/>
          </p:nvSpPr>
          <p:spPr>
            <a:xfrm flipH="false" flipV="false" rot="0">
              <a:off x="0" y="0"/>
              <a:ext cx="376609" cy="405747"/>
            </a:xfrm>
            <a:custGeom>
              <a:avLst/>
              <a:gdLst/>
              <a:ahLst/>
              <a:cxnLst/>
              <a:rect r="r" b="b" t="t" l="l"/>
              <a:pathLst>
                <a:path h="405747" w="376609">
                  <a:moveTo>
                    <a:pt x="188305" y="0"/>
                  </a:moveTo>
                  <a:lnTo>
                    <a:pt x="188305" y="0"/>
                  </a:lnTo>
                  <a:cubicBezTo>
                    <a:pt x="292302" y="0"/>
                    <a:pt x="376609" y="84307"/>
                    <a:pt x="376609" y="188305"/>
                  </a:cubicBezTo>
                  <a:lnTo>
                    <a:pt x="376609" y="217442"/>
                  </a:lnTo>
                  <a:cubicBezTo>
                    <a:pt x="376609" y="267384"/>
                    <a:pt x="356770" y="315280"/>
                    <a:pt x="321456" y="350593"/>
                  </a:cubicBezTo>
                  <a:cubicBezTo>
                    <a:pt x="286142" y="385907"/>
                    <a:pt x="238246" y="405747"/>
                    <a:pt x="188305" y="405747"/>
                  </a:cubicBezTo>
                  <a:lnTo>
                    <a:pt x="188305" y="405747"/>
                  </a:lnTo>
                  <a:cubicBezTo>
                    <a:pt x="138363" y="405747"/>
                    <a:pt x="90467" y="385907"/>
                    <a:pt x="55153" y="350593"/>
                  </a:cubicBezTo>
                  <a:cubicBezTo>
                    <a:pt x="19839" y="315280"/>
                    <a:pt x="0" y="267384"/>
                    <a:pt x="0" y="217442"/>
                  </a:cubicBezTo>
                  <a:lnTo>
                    <a:pt x="0" y="188305"/>
                  </a:lnTo>
                  <a:cubicBezTo>
                    <a:pt x="0" y="138363"/>
                    <a:pt x="19839" y="90467"/>
                    <a:pt x="55153" y="55153"/>
                  </a:cubicBezTo>
                  <a:cubicBezTo>
                    <a:pt x="90467" y="19839"/>
                    <a:pt x="138363" y="0"/>
                    <a:pt x="188305" y="0"/>
                  </a:cubicBezTo>
                  <a:close/>
                </a:path>
              </a:pathLst>
            </a:custGeom>
            <a:solidFill>
              <a:srgbClr val="FFFFFF"/>
            </a:solidFill>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sp>
        <p:nvSpPr>
          <p:cNvPr name="TextBox 28" id="28"/>
          <p:cNvSpPr txBox="true"/>
          <p:nvPr/>
        </p:nvSpPr>
        <p:spPr>
          <a:xfrm rot="0">
            <a:off x="12331667" y="1305249"/>
            <a:ext cx="3846825" cy="18536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Un citoyen peut déclarer, en anonyme, un acte suspect de piratage ou de tentative d’attaque.</a:t>
            </a:r>
          </a:p>
        </p:txBody>
      </p:sp>
      <p:sp>
        <p:nvSpPr>
          <p:cNvPr name="TextBox 29" id="29"/>
          <p:cNvSpPr txBox="true"/>
          <p:nvPr/>
        </p:nvSpPr>
        <p:spPr>
          <a:xfrm rot="0">
            <a:off x="12331667" y="4232860"/>
            <a:ext cx="4638649" cy="18536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Une administration peut </a:t>
            </a:r>
          </a:p>
          <a:p>
            <a:pPr>
              <a:lnSpc>
                <a:spcPts val="3636"/>
              </a:lnSpc>
            </a:pPr>
            <a:r>
              <a:rPr lang="en-US" sz="2693" spc="-94">
                <a:solidFill>
                  <a:srgbClr val="392E2E"/>
                </a:solidFill>
                <a:latin typeface="Telegraf Medium"/>
              </a:rPr>
              <a:t>suivre l’état d’actualité de sécurité en Algérie avec les nouvelles vulnérabilités.</a:t>
            </a:r>
          </a:p>
        </p:txBody>
      </p:sp>
      <p:sp>
        <p:nvSpPr>
          <p:cNvPr name="TextBox 30" id="30"/>
          <p:cNvSpPr txBox="true"/>
          <p:nvPr/>
        </p:nvSpPr>
        <p:spPr>
          <a:xfrm rot="0">
            <a:off x="12331667" y="7050656"/>
            <a:ext cx="4405759" cy="23108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Un tableau de bord des statistiques officielles de nombres d’attaques au service de l’état .</a:t>
            </a:r>
          </a:p>
          <a:p>
            <a:pPr>
              <a:lnSpc>
                <a:spcPts val="3636"/>
              </a:lnSpc>
            </a:pPr>
          </a:p>
        </p:txBody>
      </p:sp>
      <p:sp>
        <p:nvSpPr>
          <p:cNvPr name="TextBox 31" id="31"/>
          <p:cNvSpPr txBox="true"/>
          <p:nvPr/>
        </p:nvSpPr>
        <p:spPr>
          <a:xfrm rot="0">
            <a:off x="10276721" y="1845592"/>
            <a:ext cx="2212275" cy="804601"/>
          </a:xfrm>
          <a:prstGeom prst="rect">
            <a:avLst/>
          </a:prstGeom>
        </p:spPr>
        <p:txBody>
          <a:bodyPr anchor="t" rtlCol="false" tIns="0" lIns="0" bIns="0" rIns="0">
            <a:spAutoFit/>
          </a:bodyPr>
          <a:lstStyle/>
          <a:p>
            <a:pPr algn="ctr">
              <a:lnSpc>
                <a:spcPts val="6124"/>
              </a:lnSpc>
            </a:pPr>
            <a:r>
              <a:rPr lang="en-US" sz="5568" spc="-194">
                <a:solidFill>
                  <a:srgbClr val="588D9B"/>
                </a:solidFill>
                <a:latin typeface="Livvic Bold"/>
              </a:rPr>
              <a:t>01</a:t>
            </a:r>
          </a:p>
        </p:txBody>
      </p:sp>
      <p:sp>
        <p:nvSpPr>
          <p:cNvPr name="TextBox 32" id="32"/>
          <p:cNvSpPr txBox="true"/>
          <p:nvPr/>
        </p:nvSpPr>
        <p:spPr>
          <a:xfrm rot="0">
            <a:off x="10276721" y="4760250"/>
            <a:ext cx="2212275" cy="804601"/>
          </a:xfrm>
          <a:prstGeom prst="rect">
            <a:avLst/>
          </a:prstGeom>
        </p:spPr>
        <p:txBody>
          <a:bodyPr anchor="t" rtlCol="false" tIns="0" lIns="0" bIns="0" rIns="0">
            <a:spAutoFit/>
          </a:bodyPr>
          <a:lstStyle/>
          <a:p>
            <a:pPr algn="ctr">
              <a:lnSpc>
                <a:spcPts val="6124"/>
              </a:lnSpc>
            </a:pPr>
            <a:r>
              <a:rPr lang="en-US" sz="5568" spc="-194">
                <a:solidFill>
                  <a:srgbClr val="588D9B"/>
                </a:solidFill>
                <a:latin typeface="Livvic Bold"/>
              </a:rPr>
              <a:t>02</a:t>
            </a:r>
          </a:p>
        </p:txBody>
      </p:sp>
      <p:sp>
        <p:nvSpPr>
          <p:cNvPr name="TextBox 33" id="33"/>
          <p:cNvSpPr txBox="true"/>
          <p:nvPr/>
        </p:nvSpPr>
        <p:spPr>
          <a:xfrm rot="0">
            <a:off x="10235837" y="7631681"/>
            <a:ext cx="2212275" cy="804601"/>
          </a:xfrm>
          <a:prstGeom prst="rect">
            <a:avLst/>
          </a:prstGeom>
        </p:spPr>
        <p:txBody>
          <a:bodyPr anchor="t" rtlCol="false" tIns="0" lIns="0" bIns="0" rIns="0">
            <a:spAutoFit/>
          </a:bodyPr>
          <a:lstStyle/>
          <a:p>
            <a:pPr algn="ctr">
              <a:lnSpc>
                <a:spcPts val="6124"/>
              </a:lnSpc>
            </a:pPr>
            <a:r>
              <a:rPr lang="en-US" sz="5568" spc="-194">
                <a:solidFill>
                  <a:srgbClr val="588D9B"/>
                </a:solidFill>
                <a:latin typeface="Livvic Bold"/>
              </a:rPr>
              <a:t>03</a:t>
            </a:r>
          </a:p>
        </p:txBody>
      </p:sp>
      <p:sp>
        <p:nvSpPr>
          <p:cNvPr name="Freeform 34" id="34"/>
          <p:cNvSpPr/>
          <p:nvPr/>
        </p:nvSpPr>
        <p:spPr>
          <a:xfrm flipH="false" flipV="false" rot="0">
            <a:off x="8888019" y="-363844"/>
            <a:ext cx="3364023" cy="2127745"/>
          </a:xfrm>
          <a:custGeom>
            <a:avLst/>
            <a:gdLst/>
            <a:ahLst/>
            <a:cxnLst/>
            <a:rect r="r" b="b" t="t" l="l"/>
            <a:pathLst>
              <a:path h="2127745" w="3364023">
                <a:moveTo>
                  <a:pt x="0" y="0"/>
                </a:moveTo>
                <a:lnTo>
                  <a:pt x="3364023" y="0"/>
                </a:lnTo>
                <a:lnTo>
                  <a:pt x="3364023" y="2127744"/>
                </a:lnTo>
                <a:lnTo>
                  <a:pt x="0" y="2127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5" id="35"/>
          <p:cNvSpPr/>
          <p:nvPr/>
        </p:nvSpPr>
        <p:spPr>
          <a:xfrm flipH="false" flipV="false" rot="0">
            <a:off x="-873554" y="7615685"/>
            <a:ext cx="3364023" cy="2127745"/>
          </a:xfrm>
          <a:custGeom>
            <a:avLst/>
            <a:gdLst/>
            <a:ahLst/>
            <a:cxnLst/>
            <a:rect r="r" b="b" t="t" l="l"/>
            <a:pathLst>
              <a:path h="2127745" w="3364023">
                <a:moveTo>
                  <a:pt x="0" y="0"/>
                </a:moveTo>
                <a:lnTo>
                  <a:pt x="3364023" y="0"/>
                </a:lnTo>
                <a:lnTo>
                  <a:pt x="3364023" y="2127744"/>
                </a:lnTo>
                <a:lnTo>
                  <a:pt x="0" y="2127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grpSp>
        <p:nvGrpSpPr>
          <p:cNvPr name="Group 2" id="2"/>
          <p:cNvGrpSpPr/>
          <p:nvPr/>
        </p:nvGrpSpPr>
        <p:grpSpPr>
          <a:xfrm rot="0">
            <a:off x="856584" y="608108"/>
            <a:ext cx="2200719" cy="220071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8CEE9"/>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5400000">
            <a:off x="8388336" y="-6581345"/>
            <a:ext cx="10063856" cy="11980781"/>
          </a:xfrm>
          <a:custGeom>
            <a:avLst/>
            <a:gdLst/>
            <a:ahLst/>
            <a:cxnLst/>
            <a:rect r="r" b="b" t="t" l="l"/>
            <a:pathLst>
              <a:path h="11980781" w="10063856">
                <a:moveTo>
                  <a:pt x="0" y="0"/>
                </a:moveTo>
                <a:lnTo>
                  <a:pt x="10063856" y="0"/>
                </a:lnTo>
                <a:lnTo>
                  <a:pt x="10063856" y="11980780"/>
                </a:lnTo>
                <a:lnTo>
                  <a:pt x="0" y="11980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06010" y="4711954"/>
            <a:ext cx="701148" cy="701148"/>
          </a:xfrm>
          <a:custGeom>
            <a:avLst/>
            <a:gdLst/>
            <a:ahLst/>
            <a:cxnLst/>
            <a:rect r="r" b="b" t="t" l="l"/>
            <a:pathLst>
              <a:path h="701148" w="701148">
                <a:moveTo>
                  <a:pt x="0" y="0"/>
                </a:moveTo>
                <a:lnTo>
                  <a:pt x="701148" y="0"/>
                </a:lnTo>
                <a:lnTo>
                  <a:pt x="701148" y="701148"/>
                </a:lnTo>
                <a:lnTo>
                  <a:pt x="0" y="7011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682234" y="1114425"/>
            <a:ext cx="8695490" cy="2523073"/>
          </a:xfrm>
          <a:prstGeom prst="rect">
            <a:avLst/>
          </a:prstGeom>
        </p:spPr>
        <p:txBody>
          <a:bodyPr anchor="t" rtlCol="false" tIns="0" lIns="0" bIns="0" rIns="0">
            <a:spAutoFit/>
          </a:bodyPr>
          <a:lstStyle/>
          <a:p>
            <a:pPr>
              <a:lnSpc>
                <a:spcPts val="9824"/>
              </a:lnSpc>
            </a:pPr>
            <a:r>
              <a:rPr lang="en-US" sz="8931" spc="-312">
                <a:solidFill>
                  <a:srgbClr val="392E2E"/>
                </a:solidFill>
                <a:latin typeface="Livvic Bold"/>
              </a:rPr>
              <a:t>Les besoins non fonctionnels</a:t>
            </a:r>
          </a:p>
        </p:txBody>
      </p:sp>
      <p:sp>
        <p:nvSpPr>
          <p:cNvPr name="TextBox 8" id="8"/>
          <p:cNvSpPr txBox="true"/>
          <p:nvPr/>
        </p:nvSpPr>
        <p:spPr>
          <a:xfrm rot="0">
            <a:off x="1682234" y="3942384"/>
            <a:ext cx="10007132" cy="9392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Des contraintes doivent être prises en compte tout au long du développement du notre projet :</a:t>
            </a:r>
          </a:p>
        </p:txBody>
      </p:sp>
      <p:sp>
        <p:nvSpPr>
          <p:cNvPr name="Freeform 9" id="9"/>
          <p:cNvSpPr/>
          <p:nvPr/>
        </p:nvSpPr>
        <p:spPr>
          <a:xfrm flipH="false" flipV="false" rot="0">
            <a:off x="9695134" y="1446757"/>
            <a:ext cx="936184" cy="936184"/>
          </a:xfrm>
          <a:custGeom>
            <a:avLst/>
            <a:gdLst/>
            <a:ahLst/>
            <a:cxnLst/>
            <a:rect r="r" b="b" t="t" l="l"/>
            <a:pathLst>
              <a:path h="936184" w="936184">
                <a:moveTo>
                  <a:pt x="0" y="0"/>
                </a:moveTo>
                <a:lnTo>
                  <a:pt x="936184" y="0"/>
                </a:lnTo>
                <a:lnTo>
                  <a:pt x="936184" y="936185"/>
                </a:lnTo>
                <a:lnTo>
                  <a:pt x="0" y="936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4379396" y="5262762"/>
            <a:ext cx="10308842" cy="4679401"/>
            <a:chOff x="0" y="0"/>
            <a:chExt cx="3482744" cy="1580891"/>
          </a:xfrm>
        </p:grpSpPr>
        <p:sp>
          <p:nvSpPr>
            <p:cNvPr name="Freeform 11" id="11"/>
            <p:cNvSpPr/>
            <p:nvPr/>
          </p:nvSpPr>
          <p:spPr>
            <a:xfrm flipH="false" flipV="false" rot="0">
              <a:off x="0" y="0"/>
              <a:ext cx="3482744" cy="1580891"/>
            </a:xfrm>
            <a:custGeom>
              <a:avLst/>
              <a:gdLst/>
              <a:ahLst/>
              <a:cxnLst/>
              <a:rect r="r" b="b" t="t" l="l"/>
              <a:pathLst>
                <a:path h="1580891" w="3482744">
                  <a:moveTo>
                    <a:pt x="38301" y="0"/>
                  </a:moveTo>
                  <a:lnTo>
                    <a:pt x="3444444" y="0"/>
                  </a:lnTo>
                  <a:cubicBezTo>
                    <a:pt x="3465597" y="0"/>
                    <a:pt x="3482744" y="17148"/>
                    <a:pt x="3482744" y="38301"/>
                  </a:cubicBezTo>
                  <a:lnTo>
                    <a:pt x="3482744" y="1542590"/>
                  </a:lnTo>
                  <a:cubicBezTo>
                    <a:pt x="3482744" y="1563743"/>
                    <a:pt x="3465597" y="1580891"/>
                    <a:pt x="3444444" y="1580891"/>
                  </a:cubicBezTo>
                  <a:lnTo>
                    <a:pt x="38301" y="1580891"/>
                  </a:lnTo>
                  <a:cubicBezTo>
                    <a:pt x="17148" y="1580891"/>
                    <a:pt x="0" y="1563743"/>
                    <a:pt x="0" y="1542590"/>
                  </a:cubicBezTo>
                  <a:lnTo>
                    <a:pt x="0" y="38301"/>
                  </a:lnTo>
                  <a:cubicBezTo>
                    <a:pt x="0" y="17148"/>
                    <a:pt x="17148" y="0"/>
                    <a:pt x="38301" y="0"/>
                  </a:cubicBezTo>
                  <a:close/>
                </a:path>
              </a:pathLst>
            </a:custGeom>
            <a:solidFill>
              <a:srgbClr val="A8CEE9"/>
            </a:solidFill>
            <a:ln w="9525">
              <a:solidFill>
                <a:srgbClr val="000000"/>
              </a:solidFill>
            </a:ln>
          </p:spPr>
        </p:sp>
        <p:sp>
          <p:nvSpPr>
            <p:cNvPr name="TextBox 12" id="12"/>
            <p:cNvSpPr txBox="true"/>
            <p:nvPr/>
          </p:nvSpPr>
          <p:spPr>
            <a:xfrm>
              <a:off x="0" y="-76200"/>
              <a:ext cx="812800" cy="889000"/>
            </a:xfrm>
            <a:prstGeom prst="rect">
              <a:avLst/>
            </a:prstGeom>
          </p:spPr>
          <p:txBody>
            <a:bodyPr anchor="ctr" rtlCol="false" tIns="50800" lIns="50800" bIns="50800" rIns="50800"/>
            <a:lstStyle/>
            <a:p>
              <a:pPr algn="ctr">
                <a:lnSpc>
                  <a:spcPts val="3600"/>
                </a:lnSpc>
              </a:pPr>
            </a:p>
          </p:txBody>
        </p:sp>
      </p:grpSp>
      <p:grpSp>
        <p:nvGrpSpPr>
          <p:cNvPr name="Group 13" id="13"/>
          <p:cNvGrpSpPr/>
          <p:nvPr/>
        </p:nvGrpSpPr>
        <p:grpSpPr>
          <a:xfrm rot="0">
            <a:off x="4781923" y="5552455"/>
            <a:ext cx="4489040" cy="1730249"/>
            <a:chOff x="0" y="0"/>
            <a:chExt cx="1516580" cy="584548"/>
          </a:xfrm>
        </p:grpSpPr>
        <p:sp>
          <p:nvSpPr>
            <p:cNvPr name="Freeform 14" id="14"/>
            <p:cNvSpPr/>
            <p:nvPr/>
          </p:nvSpPr>
          <p:spPr>
            <a:xfrm flipH="false" flipV="false" rot="0">
              <a:off x="0" y="0"/>
              <a:ext cx="1516580" cy="584548"/>
            </a:xfrm>
            <a:custGeom>
              <a:avLst/>
              <a:gdLst/>
              <a:ahLst/>
              <a:cxnLst/>
              <a:rect r="r" b="b" t="t" l="l"/>
              <a:pathLst>
                <a:path h="584548" w="1516580">
                  <a:moveTo>
                    <a:pt x="87956" y="0"/>
                  </a:moveTo>
                  <a:lnTo>
                    <a:pt x="1428624" y="0"/>
                  </a:lnTo>
                  <a:cubicBezTo>
                    <a:pt x="1451951" y="0"/>
                    <a:pt x="1474323" y="9267"/>
                    <a:pt x="1490818" y="25762"/>
                  </a:cubicBezTo>
                  <a:cubicBezTo>
                    <a:pt x="1507313" y="42257"/>
                    <a:pt x="1516580" y="64629"/>
                    <a:pt x="1516580" y="87956"/>
                  </a:cubicBezTo>
                  <a:lnTo>
                    <a:pt x="1516580" y="496592"/>
                  </a:lnTo>
                  <a:cubicBezTo>
                    <a:pt x="1516580" y="519919"/>
                    <a:pt x="1507313" y="542291"/>
                    <a:pt x="1490818" y="558786"/>
                  </a:cubicBezTo>
                  <a:cubicBezTo>
                    <a:pt x="1474323" y="575281"/>
                    <a:pt x="1451951" y="584548"/>
                    <a:pt x="1428624" y="584548"/>
                  </a:cubicBezTo>
                  <a:lnTo>
                    <a:pt x="87956" y="584548"/>
                  </a:lnTo>
                  <a:cubicBezTo>
                    <a:pt x="39379" y="584548"/>
                    <a:pt x="0" y="545169"/>
                    <a:pt x="0" y="496592"/>
                  </a:cubicBezTo>
                  <a:lnTo>
                    <a:pt x="0" y="87956"/>
                  </a:lnTo>
                  <a:cubicBezTo>
                    <a:pt x="0" y="39379"/>
                    <a:pt x="39379" y="0"/>
                    <a:pt x="87956" y="0"/>
                  </a:cubicBezTo>
                  <a:close/>
                </a:path>
              </a:pathLst>
            </a:custGeom>
            <a:solidFill>
              <a:srgbClr val="C1FF72"/>
            </a:solidFill>
            <a:ln w="9525">
              <a:solidFill>
                <a:srgbClr val="000000"/>
              </a:solidFill>
            </a:ln>
          </p:spPr>
        </p:sp>
        <p:sp>
          <p:nvSpPr>
            <p:cNvPr name="TextBox 15" id="15"/>
            <p:cNvSpPr txBox="true"/>
            <p:nvPr/>
          </p:nvSpPr>
          <p:spPr>
            <a:xfrm>
              <a:off x="0" y="-76200"/>
              <a:ext cx="812800" cy="889000"/>
            </a:xfrm>
            <a:prstGeom prst="rect">
              <a:avLst/>
            </a:prstGeom>
          </p:spPr>
          <p:txBody>
            <a:bodyPr anchor="ctr" rtlCol="false" tIns="50800" lIns="50800" bIns="50800" rIns="50800"/>
            <a:lstStyle/>
            <a:p>
              <a:pPr algn="ctr">
                <a:lnSpc>
                  <a:spcPts val="3600"/>
                </a:lnSpc>
              </a:pPr>
            </a:p>
          </p:txBody>
        </p:sp>
      </p:grpSp>
      <p:sp>
        <p:nvSpPr>
          <p:cNvPr name="TextBox 16" id="16"/>
          <p:cNvSpPr txBox="true"/>
          <p:nvPr/>
        </p:nvSpPr>
        <p:spPr>
          <a:xfrm rot="0">
            <a:off x="4968884" y="5803217"/>
            <a:ext cx="4115120" cy="454570"/>
          </a:xfrm>
          <a:prstGeom prst="rect">
            <a:avLst/>
          </a:prstGeom>
        </p:spPr>
        <p:txBody>
          <a:bodyPr anchor="t" rtlCol="false" tIns="0" lIns="0" bIns="0" rIns="0">
            <a:spAutoFit/>
          </a:bodyPr>
          <a:lstStyle/>
          <a:p>
            <a:pPr algn="ctr">
              <a:lnSpc>
                <a:spcPts val="3819"/>
              </a:lnSpc>
            </a:pPr>
            <a:r>
              <a:rPr lang="en-US" sz="2728">
                <a:solidFill>
                  <a:srgbClr val="000000"/>
                </a:solidFill>
                <a:latin typeface="TT Hoves Bold"/>
              </a:rPr>
              <a:t>Sécurité </a:t>
            </a:r>
          </a:p>
        </p:txBody>
      </p:sp>
      <p:grpSp>
        <p:nvGrpSpPr>
          <p:cNvPr name="Group 17" id="17"/>
          <p:cNvGrpSpPr/>
          <p:nvPr/>
        </p:nvGrpSpPr>
        <p:grpSpPr>
          <a:xfrm rot="0">
            <a:off x="4781923" y="7766461"/>
            <a:ext cx="4489040" cy="1730249"/>
            <a:chOff x="0" y="0"/>
            <a:chExt cx="1516580" cy="584548"/>
          </a:xfrm>
        </p:grpSpPr>
        <p:sp>
          <p:nvSpPr>
            <p:cNvPr name="Freeform 18" id="18"/>
            <p:cNvSpPr/>
            <p:nvPr/>
          </p:nvSpPr>
          <p:spPr>
            <a:xfrm flipH="false" flipV="false" rot="0">
              <a:off x="0" y="0"/>
              <a:ext cx="1516580" cy="584548"/>
            </a:xfrm>
            <a:custGeom>
              <a:avLst/>
              <a:gdLst/>
              <a:ahLst/>
              <a:cxnLst/>
              <a:rect r="r" b="b" t="t" l="l"/>
              <a:pathLst>
                <a:path h="584548" w="1516580">
                  <a:moveTo>
                    <a:pt x="87956" y="0"/>
                  </a:moveTo>
                  <a:lnTo>
                    <a:pt x="1428624" y="0"/>
                  </a:lnTo>
                  <a:cubicBezTo>
                    <a:pt x="1451951" y="0"/>
                    <a:pt x="1474323" y="9267"/>
                    <a:pt x="1490818" y="25762"/>
                  </a:cubicBezTo>
                  <a:cubicBezTo>
                    <a:pt x="1507313" y="42257"/>
                    <a:pt x="1516580" y="64629"/>
                    <a:pt x="1516580" y="87956"/>
                  </a:cubicBezTo>
                  <a:lnTo>
                    <a:pt x="1516580" y="496592"/>
                  </a:lnTo>
                  <a:cubicBezTo>
                    <a:pt x="1516580" y="519919"/>
                    <a:pt x="1507313" y="542291"/>
                    <a:pt x="1490818" y="558786"/>
                  </a:cubicBezTo>
                  <a:cubicBezTo>
                    <a:pt x="1474323" y="575281"/>
                    <a:pt x="1451951" y="584548"/>
                    <a:pt x="1428624" y="584548"/>
                  </a:cubicBezTo>
                  <a:lnTo>
                    <a:pt x="87956" y="584548"/>
                  </a:lnTo>
                  <a:cubicBezTo>
                    <a:pt x="39379" y="584548"/>
                    <a:pt x="0" y="545169"/>
                    <a:pt x="0" y="496592"/>
                  </a:cubicBezTo>
                  <a:lnTo>
                    <a:pt x="0" y="87956"/>
                  </a:lnTo>
                  <a:cubicBezTo>
                    <a:pt x="0" y="39379"/>
                    <a:pt x="39379" y="0"/>
                    <a:pt x="87956" y="0"/>
                  </a:cubicBezTo>
                  <a:close/>
                </a:path>
              </a:pathLst>
            </a:custGeom>
            <a:solidFill>
              <a:srgbClr val="86EAE9"/>
            </a:solidFill>
            <a:ln w="9525">
              <a:solidFill>
                <a:srgbClr val="000000"/>
              </a:solidFill>
            </a:ln>
          </p:spPr>
        </p:sp>
        <p:sp>
          <p:nvSpPr>
            <p:cNvPr name="TextBox 19" id="19"/>
            <p:cNvSpPr txBox="true"/>
            <p:nvPr/>
          </p:nvSpPr>
          <p:spPr>
            <a:xfrm>
              <a:off x="0" y="-76200"/>
              <a:ext cx="812800" cy="889000"/>
            </a:xfrm>
            <a:prstGeom prst="rect">
              <a:avLst/>
            </a:prstGeom>
          </p:spPr>
          <p:txBody>
            <a:bodyPr anchor="ctr" rtlCol="false" tIns="50800" lIns="50800" bIns="50800" rIns="50800"/>
            <a:lstStyle/>
            <a:p>
              <a:pPr algn="ctr">
                <a:lnSpc>
                  <a:spcPts val="3600"/>
                </a:lnSpc>
              </a:pPr>
            </a:p>
          </p:txBody>
        </p:sp>
      </p:grpSp>
      <p:sp>
        <p:nvSpPr>
          <p:cNvPr name="TextBox 20" id="20"/>
          <p:cNvSpPr txBox="true"/>
          <p:nvPr/>
        </p:nvSpPr>
        <p:spPr>
          <a:xfrm rot="0">
            <a:off x="4968884" y="8455352"/>
            <a:ext cx="4115120" cy="693389"/>
          </a:xfrm>
          <a:prstGeom prst="rect">
            <a:avLst/>
          </a:prstGeom>
        </p:spPr>
        <p:txBody>
          <a:bodyPr anchor="t" rtlCol="false" tIns="0" lIns="0" bIns="0" rIns="0">
            <a:spAutoFit/>
          </a:bodyPr>
          <a:lstStyle/>
          <a:p>
            <a:pPr algn="ctr" marL="0" indent="0" lvl="0">
              <a:lnSpc>
                <a:spcPts val="2806"/>
              </a:lnSpc>
            </a:pPr>
            <a:r>
              <a:rPr lang="en-US" sz="1870">
                <a:solidFill>
                  <a:srgbClr val="000000"/>
                </a:solidFill>
                <a:latin typeface="TT Hoves"/>
              </a:rPr>
              <a:t>Conception inclusive pour tous, y compris besoins spéciaux.</a:t>
            </a:r>
          </a:p>
        </p:txBody>
      </p:sp>
      <p:sp>
        <p:nvSpPr>
          <p:cNvPr name="TextBox 21" id="21"/>
          <p:cNvSpPr txBox="true"/>
          <p:nvPr/>
        </p:nvSpPr>
        <p:spPr>
          <a:xfrm rot="0">
            <a:off x="4968884" y="7972206"/>
            <a:ext cx="4115120" cy="454570"/>
          </a:xfrm>
          <a:prstGeom prst="rect">
            <a:avLst/>
          </a:prstGeom>
        </p:spPr>
        <p:txBody>
          <a:bodyPr anchor="t" rtlCol="false" tIns="0" lIns="0" bIns="0" rIns="0">
            <a:spAutoFit/>
          </a:bodyPr>
          <a:lstStyle/>
          <a:p>
            <a:pPr algn="ctr">
              <a:lnSpc>
                <a:spcPts val="3819"/>
              </a:lnSpc>
            </a:pPr>
            <a:r>
              <a:rPr lang="en-US" sz="2728">
                <a:solidFill>
                  <a:srgbClr val="000000"/>
                </a:solidFill>
                <a:latin typeface="TT Hoves Bold"/>
              </a:rPr>
              <a:t>Accessibilité </a:t>
            </a:r>
          </a:p>
        </p:txBody>
      </p:sp>
      <p:grpSp>
        <p:nvGrpSpPr>
          <p:cNvPr name="Group 22" id="22"/>
          <p:cNvGrpSpPr/>
          <p:nvPr/>
        </p:nvGrpSpPr>
        <p:grpSpPr>
          <a:xfrm rot="0">
            <a:off x="9581223" y="5552455"/>
            <a:ext cx="4489040" cy="1730249"/>
            <a:chOff x="0" y="0"/>
            <a:chExt cx="1516580" cy="584548"/>
          </a:xfrm>
        </p:grpSpPr>
        <p:sp>
          <p:nvSpPr>
            <p:cNvPr name="Freeform 23" id="23"/>
            <p:cNvSpPr/>
            <p:nvPr/>
          </p:nvSpPr>
          <p:spPr>
            <a:xfrm flipH="false" flipV="false" rot="0">
              <a:off x="0" y="0"/>
              <a:ext cx="1516580" cy="584548"/>
            </a:xfrm>
            <a:custGeom>
              <a:avLst/>
              <a:gdLst/>
              <a:ahLst/>
              <a:cxnLst/>
              <a:rect r="r" b="b" t="t" l="l"/>
              <a:pathLst>
                <a:path h="584548" w="1516580">
                  <a:moveTo>
                    <a:pt x="87956" y="0"/>
                  </a:moveTo>
                  <a:lnTo>
                    <a:pt x="1428624" y="0"/>
                  </a:lnTo>
                  <a:cubicBezTo>
                    <a:pt x="1451951" y="0"/>
                    <a:pt x="1474323" y="9267"/>
                    <a:pt x="1490818" y="25762"/>
                  </a:cubicBezTo>
                  <a:cubicBezTo>
                    <a:pt x="1507313" y="42257"/>
                    <a:pt x="1516580" y="64629"/>
                    <a:pt x="1516580" y="87956"/>
                  </a:cubicBezTo>
                  <a:lnTo>
                    <a:pt x="1516580" y="496592"/>
                  </a:lnTo>
                  <a:cubicBezTo>
                    <a:pt x="1516580" y="519919"/>
                    <a:pt x="1507313" y="542291"/>
                    <a:pt x="1490818" y="558786"/>
                  </a:cubicBezTo>
                  <a:cubicBezTo>
                    <a:pt x="1474323" y="575281"/>
                    <a:pt x="1451951" y="584548"/>
                    <a:pt x="1428624" y="584548"/>
                  </a:cubicBezTo>
                  <a:lnTo>
                    <a:pt x="87956" y="584548"/>
                  </a:lnTo>
                  <a:cubicBezTo>
                    <a:pt x="39379" y="584548"/>
                    <a:pt x="0" y="545169"/>
                    <a:pt x="0" y="496592"/>
                  </a:cubicBezTo>
                  <a:lnTo>
                    <a:pt x="0" y="87956"/>
                  </a:lnTo>
                  <a:cubicBezTo>
                    <a:pt x="0" y="39379"/>
                    <a:pt x="39379" y="0"/>
                    <a:pt x="87956" y="0"/>
                  </a:cubicBezTo>
                  <a:close/>
                </a:path>
              </a:pathLst>
            </a:custGeom>
            <a:solidFill>
              <a:srgbClr val="FFFFFF"/>
            </a:solidFill>
            <a:ln w="9525">
              <a:solidFill>
                <a:srgbClr val="000000"/>
              </a:solidFill>
            </a:ln>
          </p:spPr>
        </p:sp>
        <p:sp>
          <p:nvSpPr>
            <p:cNvPr name="TextBox 24" id="24"/>
            <p:cNvSpPr txBox="true"/>
            <p:nvPr/>
          </p:nvSpPr>
          <p:spPr>
            <a:xfrm>
              <a:off x="0" y="-76200"/>
              <a:ext cx="812800" cy="889000"/>
            </a:xfrm>
            <a:prstGeom prst="rect">
              <a:avLst/>
            </a:prstGeom>
          </p:spPr>
          <p:txBody>
            <a:bodyPr anchor="ctr" rtlCol="false" tIns="50800" lIns="50800" bIns="50800" rIns="50800"/>
            <a:lstStyle/>
            <a:p>
              <a:pPr algn="ctr">
                <a:lnSpc>
                  <a:spcPts val="3600"/>
                </a:lnSpc>
              </a:pPr>
            </a:p>
          </p:txBody>
        </p:sp>
      </p:grpSp>
      <p:sp>
        <p:nvSpPr>
          <p:cNvPr name="TextBox 25" id="25"/>
          <p:cNvSpPr txBox="true"/>
          <p:nvPr/>
        </p:nvSpPr>
        <p:spPr>
          <a:xfrm rot="0">
            <a:off x="9768183" y="6290928"/>
            <a:ext cx="4115120" cy="693389"/>
          </a:xfrm>
          <a:prstGeom prst="rect">
            <a:avLst/>
          </a:prstGeom>
        </p:spPr>
        <p:txBody>
          <a:bodyPr anchor="t" rtlCol="false" tIns="0" lIns="0" bIns="0" rIns="0">
            <a:spAutoFit/>
          </a:bodyPr>
          <a:lstStyle/>
          <a:p>
            <a:pPr algn="ctr" marL="0" indent="0" lvl="0">
              <a:lnSpc>
                <a:spcPts val="2806"/>
              </a:lnSpc>
            </a:pPr>
            <a:r>
              <a:rPr lang="en-US" sz="1870">
                <a:solidFill>
                  <a:srgbClr val="000000"/>
                </a:solidFill>
                <a:latin typeface="TT Hoves"/>
              </a:rPr>
              <a:t>Application rapide, réactive pour navigation fluide.</a:t>
            </a:r>
          </a:p>
        </p:txBody>
      </p:sp>
      <p:sp>
        <p:nvSpPr>
          <p:cNvPr name="TextBox 26" id="26"/>
          <p:cNvSpPr txBox="true"/>
          <p:nvPr/>
        </p:nvSpPr>
        <p:spPr>
          <a:xfrm rot="0">
            <a:off x="9768183" y="5803217"/>
            <a:ext cx="4115120" cy="454570"/>
          </a:xfrm>
          <a:prstGeom prst="rect">
            <a:avLst/>
          </a:prstGeom>
        </p:spPr>
        <p:txBody>
          <a:bodyPr anchor="t" rtlCol="false" tIns="0" lIns="0" bIns="0" rIns="0">
            <a:spAutoFit/>
          </a:bodyPr>
          <a:lstStyle/>
          <a:p>
            <a:pPr algn="ctr">
              <a:lnSpc>
                <a:spcPts val="3819"/>
              </a:lnSpc>
            </a:pPr>
            <a:r>
              <a:rPr lang="en-US" sz="2728">
                <a:solidFill>
                  <a:srgbClr val="000000"/>
                </a:solidFill>
                <a:latin typeface="TT Hoves Bold"/>
              </a:rPr>
              <a:t>Performance</a:t>
            </a:r>
          </a:p>
        </p:txBody>
      </p:sp>
      <p:grpSp>
        <p:nvGrpSpPr>
          <p:cNvPr name="Group 27" id="27"/>
          <p:cNvGrpSpPr/>
          <p:nvPr/>
        </p:nvGrpSpPr>
        <p:grpSpPr>
          <a:xfrm rot="0">
            <a:off x="9695134" y="7766461"/>
            <a:ext cx="4489040" cy="1730249"/>
            <a:chOff x="0" y="0"/>
            <a:chExt cx="1516580" cy="584548"/>
          </a:xfrm>
        </p:grpSpPr>
        <p:sp>
          <p:nvSpPr>
            <p:cNvPr name="Freeform 28" id="28"/>
            <p:cNvSpPr/>
            <p:nvPr/>
          </p:nvSpPr>
          <p:spPr>
            <a:xfrm flipH="false" flipV="false" rot="0">
              <a:off x="0" y="0"/>
              <a:ext cx="1516580" cy="584548"/>
            </a:xfrm>
            <a:custGeom>
              <a:avLst/>
              <a:gdLst/>
              <a:ahLst/>
              <a:cxnLst/>
              <a:rect r="r" b="b" t="t" l="l"/>
              <a:pathLst>
                <a:path h="584548" w="1516580">
                  <a:moveTo>
                    <a:pt x="87956" y="0"/>
                  </a:moveTo>
                  <a:lnTo>
                    <a:pt x="1428624" y="0"/>
                  </a:lnTo>
                  <a:cubicBezTo>
                    <a:pt x="1451951" y="0"/>
                    <a:pt x="1474323" y="9267"/>
                    <a:pt x="1490818" y="25762"/>
                  </a:cubicBezTo>
                  <a:cubicBezTo>
                    <a:pt x="1507313" y="42257"/>
                    <a:pt x="1516580" y="64629"/>
                    <a:pt x="1516580" y="87956"/>
                  </a:cubicBezTo>
                  <a:lnTo>
                    <a:pt x="1516580" y="496592"/>
                  </a:lnTo>
                  <a:cubicBezTo>
                    <a:pt x="1516580" y="519919"/>
                    <a:pt x="1507313" y="542291"/>
                    <a:pt x="1490818" y="558786"/>
                  </a:cubicBezTo>
                  <a:cubicBezTo>
                    <a:pt x="1474323" y="575281"/>
                    <a:pt x="1451951" y="584548"/>
                    <a:pt x="1428624" y="584548"/>
                  </a:cubicBezTo>
                  <a:lnTo>
                    <a:pt x="87956" y="584548"/>
                  </a:lnTo>
                  <a:cubicBezTo>
                    <a:pt x="39379" y="584548"/>
                    <a:pt x="0" y="545169"/>
                    <a:pt x="0" y="496592"/>
                  </a:cubicBezTo>
                  <a:lnTo>
                    <a:pt x="0" y="87956"/>
                  </a:lnTo>
                  <a:cubicBezTo>
                    <a:pt x="0" y="39379"/>
                    <a:pt x="39379" y="0"/>
                    <a:pt x="87956" y="0"/>
                  </a:cubicBezTo>
                  <a:close/>
                </a:path>
              </a:pathLst>
            </a:custGeom>
            <a:solidFill>
              <a:srgbClr val="FFD1ED"/>
            </a:solidFill>
            <a:ln w="9525">
              <a:solidFill>
                <a:srgbClr val="000000"/>
              </a:solidFill>
            </a:ln>
          </p:spPr>
        </p:sp>
        <p:sp>
          <p:nvSpPr>
            <p:cNvPr name="TextBox 29" id="29"/>
            <p:cNvSpPr txBox="true"/>
            <p:nvPr/>
          </p:nvSpPr>
          <p:spPr>
            <a:xfrm>
              <a:off x="0" y="-76200"/>
              <a:ext cx="812800" cy="889000"/>
            </a:xfrm>
            <a:prstGeom prst="rect">
              <a:avLst/>
            </a:prstGeom>
          </p:spPr>
          <p:txBody>
            <a:bodyPr anchor="ctr" rtlCol="false" tIns="50800" lIns="50800" bIns="50800" rIns="50800"/>
            <a:lstStyle/>
            <a:p>
              <a:pPr algn="ctr">
                <a:lnSpc>
                  <a:spcPts val="3600"/>
                </a:lnSpc>
              </a:pPr>
            </a:p>
          </p:txBody>
        </p:sp>
      </p:grpSp>
      <p:sp>
        <p:nvSpPr>
          <p:cNvPr name="TextBox 30" id="30"/>
          <p:cNvSpPr txBox="true"/>
          <p:nvPr/>
        </p:nvSpPr>
        <p:spPr>
          <a:xfrm rot="0">
            <a:off x="9768183" y="8455352"/>
            <a:ext cx="4115120" cy="693389"/>
          </a:xfrm>
          <a:prstGeom prst="rect">
            <a:avLst/>
          </a:prstGeom>
        </p:spPr>
        <p:txBody>
          <a:bodyPr anchor="t" rtlCol="false" tIns="0" lIns="0" bIns="0" rIns="0">
            <a:spAutoFit/>
          </a:bodyPr>
          <a:lstStyle/>
          <a:p>
            <a:pPr algn="ctr" marL="0" indent="0" lvl="0">
              <a:lnSpc>
                <a:spcPts val="2806"/>
              </a:lnSpc>
            </a:pPr>
            <a:r>
              <a:rPr lang="en-US" sz="1870">
                <a:solidFill>
                  <a:srgbClr val="000000"/>
                </a:solidFill>
                <a:latin typeface="TT Hoves"/>
              </a:rPr>
              <a:t>Plateforme fiable, disponible sans interruption pour les utilisateurs.</a:t>
            </a:r>
          </a:p>
        </p:txBody>
      </p:sp>
      <p:sp>
        <p:nvSpPr>
          <p:cNvPr name="TextBox 31" id="31"/>
          <p:cNvSpPr txBox="true"/>
          <p:nvPr/>
        </p:nvSpPr>
        <p:spPr>
          <a:xfrm rot="0">
            <a:off x="9768183" y="7972206"/>
            <a:ext cx="4115120" cy="454570"/>
          </a:xfrm>
          <a:prstGeom prst="rect">
            <a:avLst/>
          </a:prstGeom>
        </p:spPr>
        <p:txBody>
          <a:bodyPr anchor="t" rtlCol="false" tIns="0" lIns="0" bIns="0" rIns="0">
            <a:spAutoFit/>
          </a:bodyPr>
          <a:lstStyle/>
          <a:p>
            <a:pPr algn="ctr">
              <a:lnSpc>
                <a:spcPts val="3819"/>
              </a:lnSpc>
            </a:pPr>
            <a:r>
              <a:rPr lang="en-US" sz="2728">
                <a:solidFill>
                  <a:srgbClr val="000000"/>
                </a:solidFill>
                <a:latin typeface="TT Hoves Bold"/>
              </a:rPr>
              <a:t>Fiabilité</a:t>
            </a:r>
          </a:p>
        </p:txBody>
      </p:sp>
      <p:sp>
        <p:nvSpPr>
          <p:cNvPr name="TextBox 32" id="32"/>
          <p:cNvSpPr txBox="true"/>
          <p:nvPr/>
        </p:nvSpPr>
        <p:spPr>
          <a:xfrm rot="0">
            <a:off x="4968884" y="6290928"/>
            <a:ext cx="4115120" cy="693389"/>
          </a:xfrm>
          <a:prstGeom prst="rect">
            <a:avLst/>
          </a:prstGeom>
        </p:spPr>
        <p:txBody>
          <a:bodyPr anchor="t" rtlCol="false" tIns="0" lIns="0" bIns="0" rIns="0">
            <a:spAutoFit/>
          </a:bodyPr>
          <a:lstStyle/>
          <a:p>
            <a:pPr algn="ctr" marL="0" indent="0" lvl="0">
              <a:lnSpc>
                <a:spcPts val="2806"/>
              </a:lnSpc>
            </a:pPr>
            <a:r>
              <a:rPr lang="en-US" sz="1870">
                <a:solidFill>
                  <a:srgbClr val="000000"/>
                </a:solidFill>
                <a:latin typeface="TT Hoves"/>
              </a:rPr>
              <a:t> Protéger les données et utilisateurs contre attaques malveillantes.</a:t>
            </a:r>
          </a:p>
        </p:txBody>
      </p:sp>
      <p:sp>
        <p:nvSpPr>
          <p:cNvPr name="Freeform 33" id="33"/>
          <p:cNvSpPr/>
          <p:nvPr/>
        </p:nvSpPr>
        <p:spPr>
          <a:xfrm flipH="false" flipV="false" rot="9551216">
            <a:off x="15308986" y="5486962"/>
            <a:ext cx="2606615" cy="1184825"/>
          </a:xfrm>
          <a:custGeom>
            <a:avLst/>
            <a:gdLst/>
            <a:ahLst/>
            <a:cxnLst/>
            <a:rect r="r" b="b" t="t" l="l"/>
            <a:pathLst>
              <a:path h="1184825" w="2606615">
                <a:moveTo>
                  <a:pt x="0" y="0"/>
                </a:moveTo>
                <a:lnTo>
                  <a:pt x="2606616" y="0"/>
                </a:lnTo>
                <a:lnTo>
                  <a:pt x="2606616" y="1184825"/>
                </a:lnTo>
                <a:lnTo>
                  <a:pt x="0" y="11848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2">
              <a:alphaModFix amt="6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3564">
            <a:off x="5416683" y="453019"/>
            <a:ext cx="4450013" cy="1741081"/>
          </a:xfrm>
          <a:custGeom>
            <a:avLst/>
            <a:gdLst/>
            <a:ahLst/>
            <a:cxnLst/>
            <a:rect r="r" b="b" t="t" l="l"/>
            <a:pathLst>
              <a:path h="1741081" w="4450013">
                <a:moveTo>
                  <a:pt x="0" y="0"/>
                </a:moveTo>
                <a:lnTo>
                  <a:pt x="4450013" y="0"/>
                </a:lnTo>
                <a:lnTo>
                  <a:pt x="4450013" y="1741081"/>
                </a:lnTo>
                <a:lnTo>
                  <a:pt x="0" y="17410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398994" y="2849886"/>
            <a:ext cx="12518777" cy="7040177"/>
          </a:xfrm>
          <a:custGeom>
            <a:avLst/>
            <a:gdLst/>
            <a:ahLst/>
            <a:cxnLst/>
            <a:rect r="r" b="b" t="t" l="l"/>
            <a:pathLst>
              <a:path h="7040177" w="12518777">
                <a:moveTo>
                  <a:pt x="0" y="0"/>
                </a:moveTo>
                <a:lnTo>
                  <a:pt x="12518777" y="0"/>
                </a:lnTo>
                <a:lnTo>
                  <a:pt x="12518777" y="7040176"/>
                </a:lnTo>
                <a:lnTo>
                  <a:pt x="0" y="7040176"/>
                </a:lnTo>
                <a:lnTo>
                  <a:pt x="0" y="0"/>
                </a:lnTo>
                <a:close/>
              </a:path>
            </a:pathLst>
          </a:custGeom>
          <a:blipFill>
            <a:blip r:embed="rId6"/>
            <a:stretch>
              <a:fillRect l="0" t="0" r="0" b="0"/>
            </a:stretch>
          </a:blipFill>
        </p:spPr>
      </p:sp>
      <p:sp>
        <p:nvSpPr>
          <p:cNvPr name="TextBox 5" id="5"/>
          <p:cNvSpPr txBox="true"/>
          <p:nvPr/>
        </p:nvSpPr>
        <p:spPr>
          <a:xfrm rot="0">
            <a:off x="616986" y="693809"/>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Les Diagrammes</a:t>
            </a:r>
          </a:p>
        </p:txBody>
      </p:sp>
      <p:sp>
        <p:nvSpPr>
          <p:cNvPr name="TextBox 6" id="6"/>
          <p:cNvSpPr txBox="true"/>
          <p:nvPr/>
        </p:nvSpPr>
        <p:spPr>
          <a:xfrm rot="0">
            <a:off x="3138261" y="2264362"/>
            <a:ext cx="7208790" cy="585524"/>
          </a:xfrm>
          <a:prstGeom prst="rect">
            <a:avLst/>
          </a:prstGeom>
        </p:spPr>
        <p:txBody>
          <a:bodyPr anchor="t" rtlCol="false" tIns="0" lIns="0" bIns="0" rIns="0">
            <a:spAutoFit/>
          </a:bodyPr>
          <a:lstStyle/>
          <a:p>
            <a:pPr algn="ctr" marL="704660" indent="-352330" lvl="1">
              <a:lnSpc>
                <a:spcPts val="4406"/>
              </a:lnSpc>
              <a:buFont typeface="Arial"/>
              <a:buChar char="•"/>
            </a:pPr>
            <a:r>
              <a:rPr lang="en-US" sz="3263" spc="-114">
                <a:solidFill>
                  <a:srgbClr val="392E2E"/>
                </a:solidFill>
                <a:latin typeface="Telegraf Medium Bold"/>
              </a:rPr>
              <a:t>Diagramme de Cas d'utilisation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11050180" y="-1828392"/>
            <a:ext cx="11224183" cy="10877253"/>
          </a:xfrm>
          <a:custGeom>
            <a:avLst/>
            <a:gdLst/>
            <a:ahLst/>
            <a:cxnLst/>
            <a:rect r="r" b="b" t="t" l="l"/>
            <a:pathLst>
              <a:path h="10877253" w="11224183">
                <a:moveTo>
                  <a:pt x="0" y="0"/>
                </a:moveTo>
                <a:lnTo>
                  <a:pt x="11224183" y="0"/>
                </a:lnTo>
                <a:lnTo>
                  <a:pt x="11224183" y="10877254"/>
                </a:lnTo>
                <a:lnTo>
                  <a:pt x="0" y="108772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63564">
            <a:off x="5204543" y="484919"/>
            <a:ext cx="5254840" cy="2055972"/>
          </a:xfrm>
          <a:custGeom>
            <a:avLst/>
            <a:gdLst/>
            <a:ahLst/>
            <a:cxnLst/>
            <a:rect r="r" b="b" t="t" l="l"/>
            <a:pathLst>
              <a:path h="2055972" w="5254840">
                <a:moveTo>
                  <a:pt x="0" y="0"/>
                </a:moveTo>
                <a:lnTo>
                  <a:pt x="5254840" y="0"/>
                </a:lnTo>
                <a:lnTo>
                  <a:pt x="5254840" y="2055971"/>
                </a:lnTo>
                <a:lnTo>
                  <a:pt x="0" y="20559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53826" y="3394466"/>
            <a:ext cx="7546296" cy="6661594"/>
          </a:xfrm>
          <a:custGeom>
            <a:avLst/>
            <a:gdLst/>
            <a:ahLst/>
            <a:cxnLst/>
            <a:rect r="r" b="b" t="t" l="l"/>
            <a:pathLst>
              <a:path h="6661594" w="7546296">
                <a:moveTo>
                  <a:pt x="0" y="0"/>
                </a:moveTo>
                <a:lnTo>
                  <a:pt x="7546296" y="0"/>
                </a:lnTo>
                <a:lnTo>
                  <a:pt x="7546296" y="6661594"/>
                </a:lnTo>
                <a:lnTo>
                  <a:pt x="0" y="6661594"/>
                </a:lnTo>
                <a:lnTo>
                  <a:pt x="0" y="0"/>
                </a:lnTo>
                <a:close/>
              </a:path>
            </a:pathLst>
          </a:custGeom>
          <a:blipFill>
            <a:blip r:embed="rId8"/>
            <a:stretch>
              <a:fillRect l="0" t="-219" r="-314" b="-219"/>
            </a:stretch>
          </a:blipFill>
        </p:spPr>
      </p:sp>
      <p:sp>
        <p:nvSpPr>
          <p:cNvPr name="TextBox 6" id="6"/>
          <p:cNvSpPr txBox="true"/>
          <p:nvPr/>
        </p:nvSpPr>
        <p:spPr>
          <a:xfrm rot="0">
            <a:off x="526888" y="1120462"/>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Description textuelle</a:t>
            </a:r>
          </a:p>
        </p:txBody>
      </p:sp>
      <p:sp>
        <p:nvSpPr>
          <p:cNvPr name="TextBox 7" id="7"/>
          <p:cNvSpPr txBox="true"/>
          <p:nvPr/>
        </p:nvSpPr>
        <p:spPr>
          <a:xfrm rot="0">
            <a:off x="3398994" y="2685422"/>
            <a:ext cx="5246609" cy="585524"/>
          </a:xfrm>
          <a:prstGeom prst="rect">
            <a:avLst/>
          </a:prstGeom>
        </p:spPr>
        <p:txBody>
          <a:bodyPr anchor="t" rtlCol="false" tIns="0" lIns="0" bIns="0" rIns="0">
            <a:spAutoFit/>
          </a:bodyPr>
          <a:lstStyle/>
          <a:p>
            <a:pPr algn="ctr" marL="704660" indent="-352330" lvl="1">
              <a:lnSpc>
                <a:spcPts val="4406"/>
              </a:lnSpc>
              <a:buFont typeface="Arial"/>
              <a:buChar char="•"/>
            </a:pPr>
            <a:r>
              <a:rPr lang="en-US" sz="3263" spc="-114">
                <a:solidFill>
                  <a:srgbClr val="392E2E"/>
                </a:solidFill>
                <a:latin typeface="Telegraf Medium Bold"/>
              </a:rPr>
              <a:t>Remplir un formulaire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11050180" y="-1828392"/>
            <a:ext cx="11224183" cy="10877253"/>
          </a:xfrm>
          <a:custGeom>
            <a:avLst/>
            <a:gdLst/>
            <a:ahLst/>
            <a:cxnLst/>
            <a:rect r="r" b="b" t="t" l="l"/>
            <a:pathLst>
              <a:path h="10877253" w="11224183">
                <a:moveTo>
                  <a:pt x="0" y="0"/>
                </a:moveTo>
                <a:lnTo>
                  <a:pt x="11224183" y="0"/>
                </a:lnTo>
                <a:lnTo>
                  <a:pt x="11224183" y="10877254"/>
                </a:lnTo>
                <a:lnTo>
                  <a:pt x="0" y="108772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63564">
            <a:off x="5204543" y="484919"/>
            <a:ext cx="5254840" cy="2055972"/>
          </a:xfrm>
          <a:custGeom>
            <a:avLst/>
            <a:gdLst/>
            <a:ahLst/>
            <a:cxnLst/>
            <a:rect r="r" b="b" t="t" l="l"/>
            <a:pathLst>
              <a:path h="2055972" w="5254840">
                <a:moveTo>
                  <a:pt x="0" y="0"/>
                </a:moveTo>
                <a:lnTo>
                  <a:pt x="5254840" y="0"/>
                </a:lnTo>
                <a:lnTo>
                  <a:pt x="5254840" y="2055971"/>
                </a:lnTo>
                <a:lnTo>
                  <a:pt x="0" y="20559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26888" y="1120462"/>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Description textuelle</a:t>
            </a:r>
          </a:p>
        </p:txBody>
      </p:sp>
      <p:sp>
        <p:nvSpPr>
          <p:cNvPr name="TextBox 6" id="6"/>
          <p:cNvSpPr txBox="true"/>
          <p:nvPr/>
        </p:nvSpPr>
        <p:spPr>
          <a:xfrm rot="0">
            <a:off x="2223792" y="2685422"/>
            <a:ext cx="8826388" cy="585524"/>
          </a:xfrm>
          <a:prstGeom prst="rect">
            <a:avLst/>
          </a:prstGeom>
        </p:spPr>
        <p:txBody>
          <a:bodyPr anchor="t" rtlCol="false" tIns="0" lIns="0" bIns="0" rIns="0">
            <a:spAutoFit/>
          </a:bodyPr>
          <a:lstStyle/>
          <a:p>
            <a:pPr algn="ctr">
              <a:lnSpc>
                <a:spcPts val="4406"/>
              </a:lnSpc>
            </a:pPr>
            <a:r>
              <a:rPr lang="en-US" sz="3263" spc="-114">
                <a:solidFill>
                  <a:srgbClr val="392E2E"/>
                </a:solidFill>
                <a:latin typeface="Telegraf Medium"/>
              </a:rPr>
              <a:t>2.</a:t>
            </a:r>
            <a:r>
              <a:rPr lang="en-US" sz="3263" spc="-114">
                <a:solidFill>
                  <a:srgbClr val="392E2E"/>
                </a:solidFill>
                <a:latin typeface="Telegraf Medium Bold"/>
              </a:rPr>
              <a:t> Signaler un indicateur de compromission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11050180" y="-1828392"/>
            <a:ext cx="11224183" cy="10877253"/>
          </a:xfrm>
          <a:custGeom>
            <a:avLst/>
            <a:gdLst/>
            <a:ahLst/>
            <a:cxnLst/>
            <a:rect r="r" b="b" t="t" l="l"/>
            <a:pathLst>
              <a:path h="10877253" w="11224183">
                <a:moveTo>
                  <a:pt x="0" y="0"/>
                </a:moveTo>
                <a:lnTo>
                  <a:pt x="11224183" y="0"/>
                </a:lnTo>
                <a:lnTo>
                  <a:pt x="11224183" y="10877254"/>
                </a:lnTo>
                <a:lnTo>
                  <a:pt x="0" y="108772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63564">
            <a:off x="5204543" y="484919"/>
            <a:ext cx="5254840" cy="2055972"/>
          </a:xfrm>
          <a:custGeom>
            <a:avLst/>
            <a:gdLst/>
            <a:ahLst/>
            <a:cxnLst/>
            <a:rect r="r" b="b" t="t" l="l"/>
            <a:pathLst>
              <a:path h="2055972" w="5254840">
                <a:moveTo>
                  <a:pt x="0" y="0"/>
                </a:moveTo>
                <a:lnTo>
                  <a:pt x="5254840" y="0"/>
                </a:lnTo>
                <a:lnTo>
                  <a:pt x="5254840" y="2055971"/>
                </a:lnTo>
                <a:lnTo>
                  <a:pt x="0" y="20559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26888" y="1120462"/>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Description textuelle</a:t>
            </a:r>
          </a:p>
        </p:txBody>
      </p:sp>
      <p:sp>
        <p:nvSpPr>
          <p:cNvPr name="TextBox 6" id="6"/>
          <p:cNvSpPr txBox="true"/>
          <p:nvPr/>
        </p:nvSpPr>
        <p:spPr>
          <a:xfrm rot="0">
            <a:off x="3398994" y="2685422"/>
            <a:ext cx="5745006" cy="585524"/>
          </a:xfrm>
          <a:prstGeom prst="rect">
            <a:avLst/>
          </a:prstGeom>
        </p:spPr>
        <p:txBody>
          <a:bodyPr anchor="t" rtlCol="false" tIns="0" lIns="0" bIns="0" rIns="0">
            <a:spAutoFit/>
          </a:bodyPr>
          <a:lstStyle/>
          <a:p>
            <a:pPr algn="ctr">
              <a:lnSpc>
                <a:spcPts val="4406"/>
              </a:lnSpc>
            </a:pPr>
            <a:r>
              <a:rPr lang="en-US" sz="3263" spc="-114">
                <a:solidFill>
                  <a:srgbClr val="392E2E"/>
                </a:solidFill>
                <a:latin typeface="Telegraf Medium"/>
              </a:rPr>
              <a:t>3.</a:t>
            </a:r>
            <a:r>
              <a:rPr lang="en-US" sz="3263" spc="-114">
                <a:solidFill>
                  <a:srgbClr val="392E2E"/>
                </a:solidFill>
                <a:latin typeface="Telegraf Medium Bold"/>
              </a:rPr>
              <a:t> scanner un service web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2">
              <a:alphaModFix amt="6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3564">
            <a:off x="5416683" y="453019"/>
            <a:ext cx="4450013" cy="1741081"/>
          </a:xfrm>
          <a:custGeom>
            <a:avLst/>
            <a:gdLst/>
            <a:ahLst/>
            <a:cxnLst/>
            <a:rect r="r" b="b" t="t" l="l"/>
            <a:pathLst>
              <a:path h="1741081" w="4450013">
                <a:moveTo>
                  <a:pt x="0" y="0"/>
                </a:moveTo>
                <a:lnTo>
                  <a:pt x="4450013" y="0"/>
                </a:lnTo>
                <a:lnTo>
                  <a:pt x="4450013" y="1741081"/>
                </a:lnTo>
                <a:lnTo>
                  <a:pt x="0" y="17410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550415" y="3500496"/>
            <a:ext cx="14708885" cy="5198603"/>
          </a:xfrm>
          <a:custGeom>
            <a:avLst/>
            <a:gdLst/>
            <a:ahLst/>
            <a:cxnLst/>
            <a:rect r="r" b="b" t="t" l="l"/>
            <a:pathLst>
              <a:path h="5198603" w="14708885">
                <a:moveTo>
                  <a:pt x="0" y="0"/>
                </a:moveTo>
                <a:lnTo>
                  <a:pt x="14708885" y="0"/>
                </a:lnTo>
                <a:lnTo>
                  <a:pt x="14708885" y="5198603"/>
                </a:lnTo>
                <a:lnTo>
                  <a:pt x="0" y="5198603"/>
                </a:lnTo>
                <a:lnTo>
                  <a:pt x="0" y="0"/>
                </a:lnTo>
                <a:close/>
              </a:path>
            </a:pathLst>
          </a:custGeom>
          <a:blipFill>
            <a:blip r:embed="rId6"/>
            <a:stretch>
              <a:fillRect l="0" t="0" r="0" b="0"/>
            </a:stretch>
          </a:blipFill>
        </p:spPr>
      </p:sp>
      <p:sp>
        <p:nvSpPr>
          <p:cNvPr name="TextBox 5" id="5"/>
          <p:cNvSpPr txBox="true"/>
          <p:nvPr/>
        </p:nvSpPr>
        <p:spPr>
          <a:xfrm rot="0">
            <a:off x="616986" y="693809"/>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Les Diagrammes</a:t>
            </a:r>
          </a:p>
        </p:txBody>
      </p:sp>
      <p:sp>
        <p:nvSpPr>
          <p:cNvPr name="TextBox 6" id="6"/>
          <p:cNvSpPr txBox="true"/>
          <p:nvPr/>
        </p:nvSpPr>
        <p:spPr>
          <a:xfrm rot="0">
            <a:off x="3590615" y="2469318"/>
            <a:ext cx="5549585" cy="585524"/>
          </a:xfrm>
          <a:prstGeom prst="rect">
            <a:avLst/>
          </a:prstGeom>
        </p:spPr>
        <p:txBody>
          <a:bodyPr anchor="t" rtlCol="false" tIns="0" lIns="0" bIns="0" rIns="0">
            <a:spAutoFit/>
          </a:bodyPr>
          <a:lstStyle/>
          <a:p>
            <a:pPr algn="ctr">
              <a:lnSpc>
                <a:spcPts val="4406"/>
              </a:lnSpc>
            </a:pPr>
            <a:r>
              <a:rPr lang="en-US" sz="3263" spc="-114">
                <a:solidFill>
                  <a:srgbClr val="392E2E"/>
                </a:solidFill>
                <a:latin typeface="Telegraf Medium"/>
              </a:rPr>
              <a:t>2.   </a:t>
            </a:r>
            <a:r>
              <a:rPr lang="en-US" sz="3263" spc="-114">
                <a:solidFill>
                  <a:srgbClr val="392E2E"/>
                </a:solidFill>
                <a:latin typeface="Telegraf Medium Bold"/>
              </a:rPr>
              <a:t>Diagramme de classe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2">
              <a:alphaModFix amt="6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3564">
            <a:off x="5416683" y="453019"/>
            <a:ext cx="4450013" cy="1741081"/>
          </a:xfrm>
          <a:custGeom>
            <a:avLst/>
            <a:gdLst/>
            <a:ahLst/>
            <a:cxnLst/>
            <a:rect r="r" b="b" t="t" l="l"/>
            <a:pathLst>
              <a:path h="1741081" w="4450013">
                <a:moveTo>
                  <a:pt x="0" y="0"/>
                </a:moveTo>
                <a:lnTo>
                  <a:pt x="4450013" y="0"/>
                </a:lnTo>
                <a:lnTo>
                  <a:pt x="4450013" y="1741081"/>
                </a:lnTo>
                <a:lnTo>
                  <a:pt x="0" y="17410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744284" y="3008053"/>
            <a:ext cx="11330974" cy="7126020"/>
          </a:xfrm>
          <a:custGeom>
            <a:avLst/>
            <a:gdLst/>
            <a:ahLst/>
            <a:cxnLst/>
            <a:rect r="r" b="b" t="t" l="l"/>
            <a:pathLst>
              <a:path h="7126020" w="11330974">
                <a:moveTo>
                  <a:pt x="0" y="0"/>
                </a:moveTo>
                <a:lnTo>
                  <a:pt x="11330975" y="0"/>
                </a:lnTo>
                <a:lnTo>
                  <a:pt x="11330975" y="7126019"/>
                </a:lnTo>
                <a:lnTo>
                  <a:pt x="0" y="7126019"/>
                </a:lnTo>
                <a:lnTo>
                  <a:pt x="0" y="0"/>
                </a:lnTo>
                <a:close/>
              </a:path>
            </a:pathLst>
          </a:custGeom>
          <a:blipFill>
            <a:blip r:embed="rId6"/>
            <a:stretch>
              <a:fillRect l="0" t="0" r="0" b="0"/>
            </a:stretch>
          </a:blipFill>
        </p:spPr>
      </p:sp>
      <p:sp>
        <p:nvSpPr>
          <p:cNvPr name="TextBox 5" id="5"/>
          <p:cNvSpPr txBox="true"/>
          <p:nvPr/>
        </p:nvSpPr>
        <p:spPr>
          <a:xfrm rot="0">
            <a:off x="616986" y="693809"/>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Les Diagrammes</a:t>
            </a:r>
          </a:p>
        </p:txBody>
      </p:sp>
      <p:sp>
        <p:nvSpPr>
          <p:cNvPr name="TextBox 6" id="6"/>
          <p:cNvSpPr txBox="true"/>
          <p:nvPr/>
        </p:nvSpPr>
        <p:spPr>
          <a:xfrm rot="0">
            <a:off x="1550165" y="2264362"/>
            <a:ext cx="12873792" cy="585524"/>
          </a:xfrm>
          <a:prstGeom prst="rect">
            <a:avLst/>
          </a:prstGeom>
        </p:spPr>
        <p:txBody>
          <a:bodyPr anchor="t" rtlCol="false" tIns="0" lIns="0" bIns="0" rIns="0">
            <a:spAutoFit/>
          </a:bodyPr>
          <a:lstStyle/>
          <a:p>
            <a:pPr algn="ctr">
              <a:lnSpc>
                <a:spcPts val="4406"/>
              </a:lnSpc>
            </a:pPr>
            <a:r>
              <a:rPr lang="en-US" sz="3263" spc="-114">
                <a:solidFill>
                  <a:srgbClr val="392E2E"/>
                </a:solidFill>
                <a:latin typeface="Telegraf Medium"/>
              </a:rPr>
              <a:t>3.   </a:t>
            </a:r>
            <a:r>
              <a:rPr lang="en-US" sz="3263" spc="-114">
                <a:solidFill>
                  <a:srgbClr val="392E2E"/>
                </a:solidFill>
                <a:latin typeface="Telegraf Medium Bold"/>
              </a:rPr>
              <a:t>Diagramme de séquence --&gt; remplir un formulaire d'incident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2">
              <a:alphaModFix amt="6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3564">
            <a:off x="5416683" y="453019"/>
            <a:ext cx="4450013" cy="1741081"/>
          </a:xfrm>
          <a:custGeom>
            <a:avLst/>
            <a:gdLst/>
            <a:ahLst/>
            <a:cxnLst/>
            <a:rect r="r" b="b" t="t" l="l"/>
            <a:pathLst>
              <a:path h="1741081" w="4450013">
                <a:moveTo>
                  <a:pt x="0" y="0"/>
                </a:moveTo>
                <a:lnTo>
                  <a:pt x="4450013" y="0"/>
                </a:lnTo>
                <a:lnTo>
                  <a:pt x="4450013" y="1741081"/>
                </a:lnTo>
                <a:lnTo>
                  <a:pt x="0" y="17410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16986" y="693809"/>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Les Diagrammes</a:t>
            </a:r>
          </a:p>
        </p:txBody>
      </p:sp>
      <p:sp>
        <p:nvSpPr>
          <p:cNvPr name="TextBox 5" id="5"/>
          <p:cNvSpPr txBox="true"/>
          <p:nvPr/>
        </p:nvSpPr>
        <p:spPr>
          <a:xfrm rot="0">
            <a:off x="1550165" y="2264362"/>
            <a:ext cx="12873792" cy="585524"/>
          </a:xfrm>
          <a:prstGeom prst="rect">
            <a:avLst/>
          </a:prstGeom>
        </p:spPr>
        <p:txBody>
          <a:bodyPr anchor="t" rtlCol="false" tIns="0" lIns="0" bIns="0" rIns="0">
            <a:spAutoFit/>
          </a:bodyPr>
          <a:lstStyle/>
          <a:p>
            <a:pPr algn="ctr">
              <a:lnSpc>
                <a:spcPts val="4406"/>
              </a:lnSpc>
            </a:pPr>
            <a:r>
              <a:rPr lang="en-US" sz="3263" spc="-114">
                <a:solidFill>
                  <a:srgbClr val="392E2E"/>
                </a:solidFill>
                <a:latin typeface="Telegraf Medium"/>
              </a:rPr>
              <a:t>3.   </a:t>
            </a:r>
            <a:r>
              <a:rPr lang="en-US" sz="3263" spc="-114">
                <a:solidFill>
                  <a:srgbClr val="392E2E"/>
                </a:solidFill>
                <a:latin typeface="Telegraf Medium Bold"/>
              </a:rPr>
              <a:t>Diagramme de séquence --&gt; signaler un IOC</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1318170" y="4415850"/>
            <a:ext cx="1267104" cy="1013684"/>
          </a:xfrm>
          <a:custGeom>
            <a:avLst/>
            <a:gdLst/>
            <a:ahLst/>
            <a:cxnLst/>
            <a:rect r="r" b="b" t="t" l="l"/>
            <a:pathLst>
              <a:path h="1013684" w="1267104">
                <a:moveTo>
                  <a:pt x="0" y="0"/>
                </a:moveTo>
                <a:lnTo>
                  <a:pt x="1267104" y="0"/>
                </a:lnTo>
                <a:lnTo>
                  <a:pt x="1267104" y="1013684"/>
                </a:lnTo>
                <a:lnTo>
                  <a:pt x="0" y="1013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50592" y="4415850"/>
            <a:ext cx="1267104" cy="1013684"/>
          </a:xfrm>
          <a:custGeom>
            <a:avLst/>
            <a:gdLst/>
            <a:ahLst/>
            <a:cxnLst/>
            <a:rect r="r" b="b" t="t" l="l"/>
            <a:pathLst>
              <a:path h="1013684" w="1267104">
                <a:moveTo>
                  <a:pt x="0" y="0"/>
                </a:moveTo>
                <a:lnTo>
                  <a:pt x="1267104" y="0"/>
                </a:lnTo>
                <a:lnTo>
                  <a:pt x="1267104" y="1013684"/>
                </a:lnTo>
                <a:lnTo>
                  <a:pt x="0" y="1013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18058" y="6992287"/>
            <a:ext cx="1267104" cy="1013684"/>
          </a:xfrm>
          <a:custGeom>
            <a:avLst/>
            <a:gdLst/>
            <a:ahLst/>
            <a:cxnLst/>
            <a:rect r="r" b="b" t="t" l="l"/>
            <a:pathLst>
              <a:path h="1013684" w="1267104">
                <a:moveTo>
                  <a:pt x="0" y="0"/>
                </a:moveTo>
                <a:lnTo>
                  <a:pt x="1267104" y="0"/>
                </a:lnTo>
                <a:lnTo>
                  <a:pt x="1267104" y="1013683"/>
                </a:lnTo>
                <a:lnTo>
                  <a:pt x="0" y="10136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717220">
            <a:off x="-950194" y="7641787"/>
            <a:ext cx="6630919" cy="7654741"/>
          </a:xfrm>
          <a:custGeom>
            <a:avLst/>
            <a:gdLst/>
            <a:ahLst/>
            <a:cxnLst/>
            <a:rect r="r" b="b" t="t" l="l"/>
            <a:pathLst>
              <a:path h="7654741" w="6630919">
                <a:moveTo>
                  <a:pt x="0" y="0"/>
                </a:moveTo>
                <a:lnTo>
                  <a:pt x="6630919" y="0"/>
                </a:lnTo>
                <a:lnTo>
                  <a:pt x="6630919" y="7654741"/>
                </a:lnTo>
                <a:lnTo>
                  <a:pt x="0" y="76547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05797" y="6934975"/>
            <a:ext cx="1267104" cy="1013684"/>
          </a:xfrm>
          <a:custGeom>
            <a:avLst/>
            <a:gdLst/>
            <a:ahLst/>
            <a:cxnLst/>
            <a:rect r="r" b="b" t="t" l="l"/>
            <a:pathLst>
              <a:path h="1013684" w="1267104">
                <a:moveTo>
                  <a:pt x="0" y="0"/>
                </a:moveTo>
                <a:lnTo>
                  <a:pt x="1267104" y="0"/>
                </a:lnTo>
                <a:lnTo>
                  <a:pt x="1267104" y="1013684"/>
                </a:lnTo>
                <a:lnTo>
                  <a:pt x="0" y="1013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3099512" y="4552518"/>
            <a:ext cx="4937097" cy="877016"/>
            <a:chOff x="0" y="0"/>
            <a:chExt cx="2287799" cy="406400"/>
          </a:xfrm>
        </p:grpSpPr>
        <p:sp>
          <p:nvSpPr>
            <p:cNvPr name="Freeform 8" id="8"/>
            <p:cNvSpPr/>
            <p:nvPr/>
          </p:nvSpPr>
          <p:spPr>
            <a:xfrm flipH="false" flipV="false" rot="0">
              <a:off x="0" y="0"/>
              <a:ext cx="2287799" cy="406400"/>
            </a:xfrm>
            <a:custGeom>
              <a:avLst/>
              <a:gdLst/>
              <a:ahLst/>
              <a:cxnLst/>
              <a:rect r="r" b="b" t="t" l="l"/>
              <a:pathLst>
                <a:path h="406400" w="2287799">
                  <a:moveTo>
                    <a:pt x="2084599" y="0"/>
                  </a:moveTo>
                  <a:lnTo>
                    <a:pt x="0" y="0"/>
                  </a:lnTo>
                  <a:lnTo>
                    <a:pt x="0" y="406400"/>
                  </a:lnTo>
                  <a:lnTo>
                    <a:pt x="2084599" y="406400"/>
                  </a:lnTo>
                  <a:lnTo>
                    <a:pt x="2287799" y="203200"/>
                  </a:lnTo>
                  <a:lnTo>
                    <a:pt x="2084599" y="0"/>
                  </a:lnTo>
                  <a:close/>
                </a:path>
              </a:pathLst>
            </a:custGeom>
            <a:solidFill>
              <a:srgbClr val="FFFFFF"/>
            </a:solidFill>
          </p:spPr>
        </p:sp>
        <p:sp>
          <p:nvSpPr>
            <p:cNvPr name="TextBox 9" id="9"/>
            <p:cNvSpPr txBox="true"/>
            <p:nvPr/>
          </p:nvSpPr>
          <p:spPr>
            <a:xfrm>
              <a:off x="0" y="-38100"/>
              <a:ext cx="698500" cy="444500"/>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11931934" y="4552518"/>
            <a:ext cx="4937097" cy="877016"/>
            <a:chOff x="0" y="0"/>
            <a:chExt cx="2287799" cy="406400"/>
          </a:xfrm>
        </p:grpSpPr>
        <p:sp>
          <p:nvSpPr>
            <p:cNvPr name="Freeform 11" id="11"/>
            <p:cNvSpPr/>
            <p:nvPr/>
          </p:nvSpPr>
          <p:spPr>
            <a:xfrm flipH="false" flipV="false" rot="0">
              <a:off x="0" y="0"/>
              <a:ext cx="2287799" cy="406400"/>
            </a:xfrm>
            <a:custGeom>
              <a:avLst/>
              <a:gdLst/>
              <a:ahLst/>
              <a:cxnLst/>
              <a:rect r="r" b="b" t="t" l="l"/>
              <a:pathLst>
                <a:path h="406400" w="2287799">
                  <a:moveTo>
                    <a:pt x="2084599" y="0"/>
                  </a:moveTo>
                  <a:lnTo>
                    <a:pt x="0" y="0"/>
                  </a:lnTo>
                  <a:lnTo>
                    <a:pt x="0" y="406400"/>
                  </a:lnTo>
                  <a:lnTo>
                    <a:pt x="2084599" y="406400"/>
                  </a:lnTo>
                  <a:lnTo>
                    <a:pt x="2287799" y="203200"/>
                  </a:lnTo>
                  <a:lnTo>
                    <a:pt x="2084599" y="0"/>
                  </a:lnTo>
                  <a:close/>
                </a:path>
              </a:pathLst>
            </a:custGeom>
            <a:solidFill>
              <a:srgbClr val="FFFFFF"/>
            </a:solidFill>
          </p:spPr>
        </p:sp>
        <p:sp>
          <p:nvSpPr>
            <p:cNvPr name="TextBox 12" id="12"/>
            <p:cNvSpPr txBox="true"/>
            <p:nvPr/>
          </p:nvSpPr>
          <p:spPr>
            <a:xfrm>
              <a:off x="0" y="-38100"/>
              <a:ext cx="698500" cy="444500"/>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0">
            <a:off x="3099512" y="7060620"/>
            <a:ext cx="4937097" cy="877016"/>
            <a:chOff x="0" y="0"/>
            <a:chExt cx="2287799" cy="406400"/>
          </a:xfrm>
        </p:grpSpPr>
        <p:sp>
          <p:nvSpPr>
            <p:cNvPr name="Freeform 14" id="14"/>
            <p:cNvSpPr/>
            <p:nvPr/>
          </p:nvSpPr>
          <p:spPr>
            <a:xfrm flipH="false" flipV="false" rot="0">
              <a:off x="0" y="0"/>
              <a:ext cx="2287799" cy="406400"/>
            </a:xfrm>
            <a:custGeom>
              <a:avLst/>
              <a:gdLst/>
              <a:ahLst/>
              <a:cxnLst/>
              <a:rect r="r" b="b" t="t" l="l"/>
              <a:pathLst>
                <a:path h="406400" w="2287799">
                  <a:moveTo>
                    <a:pt x="2084599" y="0"/>
                  </a:moveTo>
                  <a:lnTo>
                    <a:pt x="0" y="0"/>
                  </a:lnTo>
                  <a:lnTo>
                    <a:pt x="0" y="406400"/>
                  </a:lnTo>
                  <a:lnTo>
                    <a:pt x="2084599" y="406400"/>
                  </a:lnTo>
                  <a:lnTo>
                    <a:pt x="2287799" y="203200"/>
                  </a:lnTo>
                  <a:lnTo>
                    <a:pt x="2084599" y="0"/>
                  </a:lnTo>
                  <a:close/>
                </a:path>
              </a:pathLst>
            </a:custGeom>
            <a:solidFill>
              <a:srgbClr val="FFFFFF"/>
            </a:solidFill>
          </p:spPr>
        </p:sp>
        <p:sp>
          <p:nvSpPr>
            <p:cNvPr name="TextBox 15" id="15"/>
            <p:cNvSpPr txBox="true"/>
            <p:nvPr/>
          </p:nvSpPr>
          <p:spPr>
            <a:xfrm>
              <a:off x="0" y="-38100"/>
              <a:ext cx="698500" cy="444500"/>
            </a:xfrm>
            <a:prstGeom prst="rect">
              <a:avLst/>
            </a:prstGeom>
          </p:spPr>
          <p:txBody>
            <a:bodyPr anchor="ctr" rtlCol="false" tIns="50800" lIns="50800" bIns="50800" rIns="50800"/>
            <a:lstStyle/>
            <a:p>
              <a:pPr algn="ctr">
                <a:lnSpc>
                  <a:spcPts val="2520"/>
                </a:lnSpc>
              </a:pPr>
            </a:p>
          </p:txBody>
        </p:sp>
      </p:grpSp>
      <p:grpSp>
        <p:nvGrpSpPr>
          <p:cNvPr name="Group 16" id="16"/>
          <p:cNvGrpSpPr/>
          <p:nvPr/>
        </p:nvGrpSpPr>
        <p:grpSpPr>
          <a:xfrm rot="0">
            <a:off x="11839255" y="7060620"/>
            <a:ext cx="4937097" cy="877016"/>
            <a:chOff x="0" y="0"/>
            <a:chExt cx="2287799" cy="406400"/>
          </a:xfrm>
        </p:grpSpPr>
        <p:sp>
          <p:nvSpPr>
            <p:cNvPr name="Freeform 17" id="17"/>
            <p:cNvSpPr/>
            <p:nvPr/>
          </p:nvSpPr>
          <p:spPr>
            <a:xfrm flipH="false" flipV="false" rot="0">
              <a:off x="0" y="0"/>
              <a:ext cx="2287799" cy="406400"/>
            </a:xfrm>
            <a:custGeom>
              <a:avLst/>
              <a:gdLst/>
              <a:ahLst/>
              <a:cxnLst/>
              <a:rect r="r" b="b" t="t" l="l"/>
              <a:pathLst>
                <a:path h="406400" w="2287799">
                  <a:moveTo>
                    <a:pt x="2084599" y="0"/>
                  </a:moveTo>
                  <a:lnTo>
                    <a:pt x="0" y="0"/>
                  </a:lnTo>
                  <a:lnTo>
                    <a:pt x="0" y="406400"/>
                  </a:lnTo>
                  <a:lnTo>
                    <a:pt x="2084599" y="406400"/>
                  </a:lnTo>
                  <a:lnTo>
                    <a:pt x="2287799" y="203200"/>
                  </a:lnTo>
                  <a:lnTo>
                    <a:pt x="2084599" y="0"/>
                  </a:lnTo>
                  <a:close/>
                </a:path>
              </a:pathLst>
            </a:custGeom>
            <a:solidFill>
              <a:srgbClr val="FFFFFF"/>
            </a:solidFill>
          </p:spPr>
        </p:sp>
        <p:sp>
          <p:nvSpPr>
            <p:cNvPr name="TextBox 18" id="18"/>
            <p:cNvSpPr txBox="true"/>
            <p:nvPr/>
          </p:nvSpPr>
          <p:spPr>
            <a:xfrm>
              <a:off x="0" y="-38100"/>
              <a:ext cx="698500" cy="444500"/>
            </a:xfrm>
            <a:prstGeom prst="rect">
              <a:avLst/>
            </a:prstGeom>
          </p:spPr>
          <p:txBody>
            <a:bodyPr anchor="ctr" rtlCol="false" tIns="50800" lIns="50800" bIns="50800" rIns="50800"/>
            <a:lstStyle/>
            <a:p>
              <a:pPr algn="ctr">
                <a:lnSpc>
                  <a:spcPts val="2520"/>
                </a:lnSpc>
              </a:pPr>
            </a:p>
          </p:txBody>
        </p:sp>
      </p:grpSp>
      <p:sp>
        <p:nvSpPr>
          <p:cNvPr name="Freeform 19" id="19"/>
          <p:cNvSpPr/>
          <p:nvPr/>
        </p:nvSpPr>
        <p:spPr>
          <a:xfrm flipH="false" flipV="false" rot="0">
            <a:off x="10839349" y="-2572634"/>
            <a:ext cx="8740788" cy="6102659"/>
          </a:xfrm>
          <a:custGeom>
            <a:avLst/>
            <a:gdLst/>
            <a:ahLst/>
            <a:cxnLst/>
            <a:rect r="r" b="b" t="t" l="l"/>
            <a:pathLst>
              <a:path h="6102659" w="8740788">
                <a:moveTo>
                  <a:pt x="0" y="0"/>
                </a:moveTo>
                <a:lnTo>
                  <a:pt x="8740788" y="0"/>
                </a:lnTo>
                <a:lnTo>
                  <a:pt x="8740788" y="6102659"/>
                </a:lnTo>
                <a:lnTo>
                  <a:pt x="0" y="61026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0784144" y="-1959615"/>
            <a:ext cx="3842506" cy="3256524"/>
          </a:xfrm>
          <a:custGeom>
            <a:avLst/>
            <a:gdLst/>
            <a:ahLst/>
            <a:cxnLst/>
            <a:rect r="r" b="b" t="t" l="l"/>
            <a:pathLst>
              <a:path h="3256524" w="3842506">
                <a:moveTo>
                  <a:pt x="0" y="0"/>
                </a:moveTo>
                <a:lnTo>
                  <a:pt x="3842506" y="0"/>
                </a:lnTo>
                <a:lnTo>
                  <a:pt x="3842506" y="3256524"/>
                </a:lnTo>
                <a:lnTo>
                  <a:pt x="0" y="32565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887280" y="-1028700"/>
            <a:ext cx="5337594" cy="4114800"/>
          </a:xfrm>
          <a:custGeom>
            <a:avLst/>
            <a:gdLst/>
            <a:ahLst/>
            <a:cxnLst/>
            <a:rect r="r" b="b" t="t" l="l"/>
            <a:pathLst>
              <a:path h="4114800" w="5337594">
                <a:moveTo>
                  <a:pt x="0" y="0"/>
                </a:moveTo>
                <a:lnTo>
                  <a:pt x="5337594" y="0"/>
                </a:lnTo>
                <a:lnTo>
                  <a:pt x="533759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1028700" y="1114425"/>
            <a:ext cx="10631765" cy="1275387"/>
          </a:xfrm>
          <a:prstGeom prst="rect">
            <a:avLst/>
          </a:prstGeom>
        </p:spPr>
        <p:txBody>
          <a:bodyPr anchor="t" rtlCol="false" tIns="0" lIns="0" bIns="0" rIns="0">
            <a:spAutoFit/>
          </a:bodyPr>
          <a:lstStyle/>
          <a:p>
            <a:pPr>
              <a:lnSpc>
                <a:spcPts val="9824"/>
              </a:lnSpc>
            </a:pPr>
            <a:r>
              <a:rPr lang="en-US" sz="8931" spc="-312">
                <a:solidFill>
                  <a:srgbClr val="392E2E"/>
                </a:solidFill>
                <a:latin typeface="Livvic Bold"/>
              </a:rPr>
              <a:t>     Le Plan</a:t>
            </a:r>
          </a:p>
        </p:txBody>
      </p:sp>
      <p:sp>
        <p:nvSpPr>
          <p:cNvPr name="TextBox 23" id="23"/>
          <p:cNvSpPr txBox="true"/>
          <p:nvPr/>
        </p:nvSpPr>
        <p:spPr>
          <a:xfrm rot="0">
            <a:off x="1560939" y="2737829"/>
            <a:ext cx="10099527" cy="959543"/>
          </a:xfrm>
          <a:prstGeom prst="rect">
            <a:avLst/>
          </a:prstGeom>
        </p:spPr>
        <p:txBody>
          <a:bodyPr anchor="t" rtlCol="false" tIns="0" lIns="0" bIns="0" rIns="0">
            <a:spAutoFit/>
          </a:bodyPr>
          <a:lstStyle/>
          <a:p>
            <a:pPr>
              <a:lnSpc>
                <a:spcPts val="3771"/>
              </a:lnSpc>
            </a:pPr>
            <a:r>
              <a:rPr lang="en-US" sz="2793" spc="-97">
                <a:solidFill>
                  <a:srgbClr val="392E2E"/>
                </a:solidFill>
                <a:latin typeface="Telegraf Medium"/>
              </a:rPr>
              <a:t>Une vue d'ensemble claire et structurée de nos travaux de recherche.</a:t>
            </a:r>
          </a:p>
        </p:txBody>
      </p:sp>
      <p:sp>
        <p:nvSpPr>
          <p:cNvPr name="TextBox 24" id="24"/>
          <p:cNvSpPr txBox="true"/>
          <p:nvPr/>
        </p:nvSpPr>
        <p:spPr>
          <a:xfrm rot="0">
            <a:off x="951816" y="4751460"/>
            <a:ext cx="1999812" cy="502768"/>
          </a:xfrm>
          <a:prstGeom prst="rect">
            <a:avLst/>
          </a:prstGeom>
        </p:spPr>
        <p:txBody>
          <a:bodyPr anchor="t" rtlCol="false" tIns="0" lIns="0" bIns="0" rIns="0">
            <a:spAutoFit/>
          </a:bodyPr>
          <a:lstStyle/>
          <a:p>
            <a:pPr algn="ctr">
              <a:lnSpc>
                <a:spcPts val="3946"/>
              </a:lnSpc>
            </a:pPr>
            <a:r>
              <a:rPr lang="en-US" sz="3588" spc="-125">
                <a:solidFill>
                  <a:srgbClr val="392E2E"/>
                </a:solidFill>
                <a:latin typeface="Livvic Bold"/>
              </a:rPr>
              <a:t>01.</a:t>
            </a:r>
          </a:p>
        </p:txBody>
      </p:sp>
      <p:sp>
        <p:nvSpPr>
          <p:cNvPr name="TextBox 25" id="25"/>
          <p:cNvSpPr txBox="true"/>
          <p:nvPr/>
        </p:nvSpPr>
        <p:spPr>
          <a:xfrm rot="0">
            <a:off x="3450314" y="4664694"/>
            <a:ext cx="5157947" cy="567559"/>
          </a:xfrm>
          <a:prstGeom prst="rect">
            <a:avLst/>
          </a:prstGeom>
        </p:spPr>
        <p:txBody>
          <a:bodyPr anchor="t" rtlCol="false" tIns="0" lIns="0" bIns="0" rIns="0">
            <a:spAutoFit/>
          </a:bodyPr>
          <a:lstStyle/>
          <a:p>
            <a:pPr>
              <a:lnSpc>
                <a:spcPts val="4329"/>
              </a:lnSpc>
            </a:pPr>
            <a:r>
              <a:rPr lang="en-US" sz="3206" spc="-112">
                <a:solidFill>
                  <a:srgbClr val="588D9B"/>
                </a:solidFill>
                <a:latin typeface="Telegraf Medium Bold"/>
              </a:rPr>
              <a:t>Introduction</a:t>
            </a:r>
          </a:p>
        </p:txBody>
      </p:sp>
      <p:sp>
        <p:nvSpPr>
          <p:cNvPr name="TextBox 26" id="26"/>
          <p:cNvSpPr txBox="true"/>
          <p:nvPr/>
        </p:nvSpPr>
        <p:spPr>
          <a:xfrm rot="0">
            <a:off x="951816" y="7296311"/>
            <a:ext cx="1999812" cy="502768"/>
          </a:xfrm>
          <a:prstGeom prst="rect">
            <a:avLst/>
          </a:prstGeom>
        </p:spPr>
        <p:txBody>
          <a:bodyPr anchor="t" rtlCol="false" tIns="0" lIns="0" bIns="0" rIns="0">
            <a:spAutoFit/>
          </a:bodyPr>
          <a:lstStyle/>
          <a:p>
            <a:pPr algn="ctr">
              <a:lnSpc>
                <a:spcPts val="3946"/>
              </a:lnSpc>
            </a:pPr>
            <a:r>
              <a:rPr lang="en-US" sz="3588" spc="-125">
                <a:solidFill>
                  <a:srgbClr val="392E2E"/>
                </a:solidFill>
                <a:latin typeface="Livvic Bold"/>
              </a:rPr>
              <a:t>02.</a:t>
            </a:r>
          </a:p>
        </p:txBody>
      </p:sp>
      <p:sp>
        <p:nvSpPr>
          <p:cNvPr name="TextBox 27" id="27"/>
          <p:cNvSpPr txBox="true"/>
          <p:nvPr/>
        </p:nvSpPr>
        <p:spPr>
          <a:xfrm rot="0">
            <a:off x="3450314" y="7172486"/>
            <a:ext cx="5157947" cy="567559"/>
          </a:xfrm>
          <a:prstGeom prst="rect">
            <a:avLst/>
          </a:prstGeom>
        </p:spPr>
        <p:txBody>
          <a:bodyPr anchor="t" rtlCol="false" tIns="0" lIns="0" bIns="0" rIns="0">
            <a:spAutoFit/>
          </a:bodyPr>
          <a:lstStyle/>
          <a:p>
            <a:pPr>
              <a:lnSpc>
                <a:spcPts val="4329"/>
              </a:lnSpc>
            </a:pPr>
            <a:r>
              <a:rPr lang="en-US" sz="3206" spc="-112">
                <a:solidFill>
                  <a:srgbClr val="588D9B"/>
                </a:solidFill>
                <a:latin typeface="Telegraf Medium Bold"/>
              </a:rPr>
              <a:t>Conception</a:t>
            </a:r>
          </a:p>
        </p:txBody>
      </p:sp>
      <p:sp>
        <p:nvSpPr>
          <p:cNvPr name="TextBox 28" id="28"/>
          <p:cNvSpPr txBox="true"/>
          <p:nvPr/>
        </p:nvSpPr>
        <p:spPr>
          <a:xfrm rot="0">
            <a:off x="9839443" y="4751460"/>
            <a:ext cx="1999812" cy="502768"/>
          </a:xfrm>
          <a:prstGeom prst="rect">
            <a:avLst/>
          </a:prstGeom>
        </p:spPr>
        <p:txBody>
          <a:bodyPr anchor="t" rtlCol="false" tIns="0" lIns="0" bIns="0" rIns="0">
            <a:spAutoFit/>
          </a:bodyPr>
          <a:lstStyle/>
          <a:p>
            <a:pPr algn="ctr">
              <a:lnSpc>
                <a:spcPts val="3946"/>
              </a:lnSpc>
            </a:pPr>
            <a:r>
              <a:rPr lang="en-US" sz="3588" spc="-125">
                <a:solidFill>
                  <a:srgbClr val="392E2E"/>
                </a:solidFill>
                <a:latin typeface="Livvic Bold"/>
              </a:rPr>
              <a:t>03.</a:t>
            </a:r>
          </a:p>
        </p:txBody>
      </p:sp>
      <p:sp>
        <p:nvSpPr>
          <p:cNvPr name="TextBox 29" id="29"/>
          <p:cNvSpPr txBox="true"/>
          <p:nvPr/>
        </p:nvSpPr>
        <p:spPr>
          <a:xfrm rot="0">
            <a:off x="12337942" y="4664694"/>
            <a:ext cx="5157947" cy="567559"/>
          </a:xfrm>
          <a:prstGeom prst="rect">
            <a:avLst/>
          </a:prstGeom>
        </p:spPr>
        <p:txBody>
          <a:bodyPr anchor="t" rtlCol="false" tIns="0" lIns="0" bIns="0" rIns="0">
            <a:spAutoFit/>
          </a:bodyPr>
          <a:lstStyle/>
          <a:p>
            <a:pPr>
              <a:lnSpc>
                <a:spcPts val="4329"/>
              </a:lnSpc>
            </a:pPr>
            <a:r>
              <a:rPr lang="en-US" sz="3206" spc="-112">
                <a:solidFill>
                  <a:srgbClr val="588D9B"/>
                </a:solidFill>
                <a:latin typeface="Telegraf Medium Bold"/>
              </a:rPr>
              <a:t>Implémentation</a:t>
            </a:r>
          </a:p>
        </p:txBody>
      </p:sp>
      <p:sp>
        <p:nvSpPr>
          <p:cNvPr name="TextBox 30" id="30"/>
          <p:cNvSpPr txBox="true"/>
          <p:nvPr/>
        </p:nvSpPr>
        <p:spPr>
          <a:xfrm rot="0">
            <a:off x="9839443" y="7237278"/>
            <a:ext cx="1999812" cy="502768"/>
          </a:xfrm>
          <a:prstGeom prst="rect">
            <a:avLst/>
          </a:prstGeom>
        </p:spPr>
        <p:txBody>
          <a:bodyPr anchor="t" rtlCol="false" tIns="0" lIns="0" bIns="0" rIns="0">
            <a:spAutoFit/>
          </a:bodyPr>
          <a:lstStyle/>
          <a:p>
            <a:pPr algn="ctr">
              <a:lnSpc>
                <a:spcPts val="3946"/>
              </a:lnSpc>
            </a:pPr>
            <a:r>
              <a:rPr lang="en-US" sz="3588" spc="-125">
                <a:solidFill>
                  <a:srgbClr val="392E2E"/>
                </a:solidFill>
                <a:latin typeface="Livvic Bold"/>
              </a:rPr>
              <a:t>04.</a:t>
            </a:r>
          </a:p>
        </p:txBody>
      </p:sp>
      <p:sp>
        <p:nvSpPr>
          <p:cNvPr name="TextBox 31" id="31"/>
          <p:cNvSpPr txBox="true"/>
          <p:nvPr/>
        </p:nvSpPr>
        <p:spPr>
          <a:xfrm rot="0">
            <a:off x="12337942" y="7142969"/>
            <a:ext cx="5157947" cy="567559"/>
          </a:xfrm>
          <a:prstGeom prst="rect">
            <a:avLst/>
          </a:prstGeom>
        </p:spPr>
        <p:txBody>
          <a:bodyPr anchor="t" rtlCol="false" tIns="0" lIns="0" bIns="0" rIns="0">
            <a:spAutoFit/>
          </a:bodyPr>
          <a:lstStyle/>
          <a:p>
            <a:pPr>
              <a:lnSpc>
                <a:spcPts val="4329"/>
              </a:lnSpc>
            </a:pPr>
            <a:r>
              <a:rPr lang="en-US" sz="3206" spc="-112">
                <a:solidFill>
                  <a:srgbClr val="588D9B"/>
                </a:solidFill>
                <a:latin typeface="Telegraf Medium Bold"/>
              </a:rPr>
              <a:t>Conclusion</a:t>
            </a:r>
          </a:p>
        </p:txBody>
      </p:sp>
      <p:sp>
        <p:nvSpPr>
          <p:cNvPr name="Freeform 32" id="32"/>
          <p:cNvSpPr/>
          <p:nvPr/>
        </p:nvSpPr>
        <p:spPr>
          <a:xfrm flipH="true" flipV="true" rot="0">
            <a:off x="15619203" y="7200900"/>
            <a:ext cx="5337594" cy="4114800"/>
          </a:xfrm>
          <a:custGeom>
            <a:avLst/>
            <a:gdLst/>
            <a:ahLst/>
            <a:cxnLst/>
            <a:rect r="r" b="b" t="t" l="l"/>
            <a:pathLst>
              <a:path h="4114800" w="5337594">
                <a:moveTo>
                  <a:pt x="5337594" y="4114800"/>
                </a:moveTo>
                <a:lnTo>
                  <a:pt x="0" y="4114800"/>
                </a:lnTo>
                <a:lnTo>
                  <a:pt x="0" y="0"/>
                </a:lnTo>
                <a:lnTo>
                  <a:pt x="5337594" y="0"/>
                </a:lnTo>
                <a:lnTo>
                  <a:pt x="5337594" y="411480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2">
              <a:alphaModFix amt="6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3564">
            <a:off x="5416683" y="453019"/>
            <a:ext cx="4450013" cy="1741081"/>
          </a:xfrm>
          <a:custGeom>
            <a:avLst/>
            <a:gdLst/>
            <a:ahLst/>
            <a:cxnLst/>
            <a:rect r="r" b="b" t="t" l="l"/>
            <a:pathLst>
              <a:path h="1741081" w="4450013">
                <a:moveTo>
                  <a:pt x="0" y="0"/>
                </a:moveTo>
                <a:lnTo>
                  <a:pt x="4450013" y="0"/>
                </a:lnTo>
                <a:lnTo>
                  <a:pt x="4450013" y="1741081"/>
                </a:lnTo>
                <a:lnTo>
                  <a:pt x="0" y="17410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16986" y="693809"/>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Les Diagrammes</a:t>
            </a:r>
          </a:p>
        </p:txBody>
      </p:sp>
      <p:sp>
        <p:nvSpPr>
          <p:cNvPr name="TextBox 5" id="5"/>
          <p:cNvSpPr txBox="true"/>
          <p:nvPr/>
        </p:nvSpPr>
        <p:spPr>
          <a:xfrm rot="0">
            <a:off x="1631447" y="2264362"/>
            <a:ext cx="12020486" cy="585524"/>
          </a:xfrm>
          <a:prstGeom prst="rect">
            <a:avLst/>
          </a:prstGeom>
        </p:spPr>
        <p:txBody>
          <a:bodyPr anchor="t" rtlCol="false" tIns="0" lIns="0" bIns="0" rIns="0">
            <a:spAutoFit/>
          </a:bodyPr>
          <a:lstStyle/>
          <a:p>
            <a:pPr algn="ctr">
              <a:lnSpc>
                <a:spcPts val="4406"/>
              </a:lnSpc>
            </a:pPr>
            <a:r>
              <a:rPr lang="en-US" sz="3263" spc="-114">
                <a:solidFill>
                  <a:srgbClr val="392E2E"/>
                </a:solidFill>
                <a:latin typeface="Telegraf Medium"/>
              </a:rPr>
              <a:t>3.   </a:t>
            </a:r>
            <a:r>
              <a:rPr lang="en-US" sz="3263" spc="-114">
                <a:solidFill>
                  <a:srgbClr val="392E2E"/>
                </a:solidFill>
                <a:latin typeface="Telegraf Medium Bold"/>
              </a:rPr>
              <a:t>Diagramme de séquence --&gt; scanner un service web</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206998" y="-2192571"/>
            <a:ext cx="14327266" cy="16683862"/>
          </a:xfrm>
          <a:custGeom>
            <a:avLst/>
            <a:gdLst/>
            <a:ahLst/>
            <a:cxnLst/>
            <a:rect r="r" b="b" t="t" l="l"/>
            <a:pathLst>
              <a:path h="16683862" w="14327266">
                <a:moveTo>
                  <a:pt x="0" y="0"/>
                </a:moveTo>
                <a:lnTo>
                  <a:pt x="14327266" y="0"/>
                </a:lnTo>
                <a:lnTo>
                  <a:pt x="14327266" y="16683862"/>
                </a:lnTo>
                <a:lnTo>
                  <a:pt x="0" y="16683862"/>
                </a:lnTo>
                <a:lnTo>
                  <a:pt x="0"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954155" y="3876129"/>
            <a:ext cx="12465631" cy="1875440"/>
          </a:xfrm>
          <a:prstGeom prst="rect">
            <a:avLst/>
          </a:prstGeom>
        </p:spPr>
        <p:txBody>
          <a:bodyPr anchor="t" rtlCol="false" tIns="0" lIns="0" bIns="0" rIns="0">
            <a:spAutoFit/>
          </a:bodyPr>
          <a:lstStyle/>
          <a:p>
            <a:pPr algn="ctr">
              <a:lnSpc>
                <a:spcPts val="14531"/>
              </a:lnSpc>
            </a:pPr>
            <a:r>
              <a:rPr lang="en-US" sz="13210" spc="-462">
                <a:solidFill>
                  <a:srgbClr val="392E2E"/>
                </a:solidFill>
                <a:latin typeface="Livvic Bold"/>
              </a:rPr>
              <a:t>Implémentation</a:t>
            </a:r>
          </a:p>
        </p:txBody>
      </p:sp>
      <p:sp>
        <p:nvSpPr>
          <p:cNvPr name="TextBox 4" id="4"/>
          <p:cNvSpPr txBox="true"/>
          <p:nvPr/>
        </p:nvSpPr>
        <p:spPr>
          <a:xfrm rot="0">
            <a:off x="2684614" y="5989134"/>
            <a:ext cx="15027948" cy="1558553"/>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a:rPr>
              <a:t>Passons à l'implémentation, mettant en avant les langages de programmation, les outils de développement utilisés, et partageant des captures d'écran pour illustrer concrètement notre travail accompli.</a:t>
            </a:r>
          </a:p>
        </p:txBody>
      </p:sp>
      <p:grpSp>
        <p:nvGrpSpPr>
          <p:cNvPr name="Group 5" id="5"/>
          <p:cNvGrpSpPr/>
          <p:nvPr/>
        </p:nvGrpSpPr>
        <p:grpSpPr>
          <a:xfrm rot="-1738088">
            <a:off x="-3812047" y="8117472"/>
            <a:ext cx="7308537" cy="3654269"/>
            <a:chOff x="0" y="0"/>
            <a:chExt cx="812800" cy="406400"/>
          </a:xfrm>
        </p:grpSpPr>
        <p:sp>
          <p:nvSpPr>
            <p:cNvPr name="Freeform 6" id="6"/>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7" id="7"/>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1738088">
            <a:off x="10703569" y="-2477014"/>
            <a:ext cx="7308537" cy="3654269"/>
            <a:chOff x="0" y="0"/>
            <a:chExt cx="812800" cy="406400"/>
          </a:xfrm>
        </p:grpSpPr>
        <p:sp>
          <p:nvSpPr>
            <p:cNvPr name="Freeform 9" id="9"/>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10" id="10"/>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1738088">
            <a:off x="680624" y="8993414"/>
            <a:ext cx="6487203" cy="2507707"/>
            <a:chOff x="0" y="0"/>
            <a:chExt cx="721457" cy="278888"/>
          </a:xfrm>
        </p:grpSpPr>
        <p:sp>
          <p:nvSpPr>
            <p:cNvPr name="Freeform 12" id="12"/>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3" id="13"/>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1738088">
            <a:off x="15196240" y="-1601072"/>
            <a:ext cx="6487203" cy="2507707"/>
            <a:chOff x="0" y="0"/>
            <a:chExt cx="721457" cy="278888"/>
          </a:xfrm>
        </p:grpSpPr>
        <p:sp>
          <p:nvSpPr>
            <p:cNvPr name="Freeform 15" id="15"/>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6" id="16"/>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true" flipV="false" rot="0">
            <a:off x="2857500" y="3126385"/>
            <a:ext cx="1363218" cy="1739354"/>
          </a:xfrm>
          <a:custGeom>
            <a:avLst/>
            <a:gdLst/>
            <a:ahLst/>
            <a:cxnLst/>
            <a:rect r="r" b="b" t="t" l="l"/>
            <a:pathLst>
              <a:path h="1739354" w="1363218">
                <a:moveTo>
                  <a:pt x="1363218" y="0"/>
                </a:moveTo>
                <a:lnTo>
                  <a:pt x="0" y="0"/>
                </a:lnTo>
                <a:lnTo>
                  <a:pt x="0" y="1739353"/>
                </a:lnTo>
                <a:lnTo>
                  <a:pt x="1363218" y="1739353"/>
                </a:lnTo>
                <a:lnTo>
                  <a:pt x="136321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6137274" y="2718508"/>
            <a:ext cx="6013451" cy="934806"/>
          </a:xfrm>
          <a:custGeom>
            <a:avLst/>
            <a:gdLst/>
            <a:ahLst/>
            <a:cxnLst/>
            <a:rect r="r" b="b" t="t" l="l"/>
            <a:pathLst>
              <a:path h="934806" w="6013451">
                <a:moveTo>
                  <a:pt x="0" y="0"/>
                </a:moveTo>
                <a:lnTo>
                  <a:pt x="6013452" y="0"/>
                </a:lnTo>
                <a:lnTo>
                  <a:pt x="6013452" y="934806"/>
                </a:lnTo>
                <a:lnTo>
                  <a:pt x="0" y="9348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800100" y="135047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6898072" y="2875271"/>
            <a:ext cx="4945117" cy="533573"/>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Bold"/>
              </a:rPr>
              <a:t>La prochaine étape ?</a:t>
            </a:r>
          </a:p>
        </p:txBody>
      </p:sp>
      <p:sp>
        <p:nvSpPr>
          <p:cNvPr name="Freeform 21" id="21"/>
          <p:cNvSpPr/>
          <p:nvPr/>
        </p:nvSpPr>
        <p:spPr>
          <a:xfrm flipH="false" flipV="false" rot="0">
            <a:off x="14994779" y="798490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TextBox 2" id="2"/>
          <p:cNvSpPr txBox="true"/>
          <p:nvPr/>
        </p:nvSpPr>
        <p:spPr>
          <a:xfrm rot="0">
            <a:off x="1028700" y="706798"/>
            <a:ext cx="12337830" cy="2403872"/>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Langages de programmation</a:t>
            </a:r>
          </a:p>
        </p:txBody>
      </p:sp>
      <p:sp>
        <p:nvSpPr>
          <p:cNvPr name="TextBox 3" id="3"/>
          <p:cNvSpPr txBox="true"/>
          <p:nvPr/>
        </p:nvSpPr>
        <p:spPr>
          <a:xfrm rot="0">
            <a:off x="1028700" y="3308741"/>
            <a:ext cx="8115300" cy="971403"/>
          </a:xfrm>
          <a:prstGeom prst="rect">
            <a:avLst/>
          </a:prstGeom>
        </p:spPr>
        <p:txBody>
          <a:bodyPr anchor="t" rtlCol="false" tIns="0" lIns="0" bIns="0" rIns="0">
            <a:spAutoFit/>
          </a:bodyPr>
          <a:lstStyle/>
          <a:p>
            <a:pPr>
              <a:lnSpc>
                <a:spcPts val="3731"/>
              </a:lnSpc>
            </a:pPr>
            <a:r>
              <a:rPr lang="en-US" sz="2763" spc="-96">
                <a:solidFill>
                  <a:srgbClr val="392E2E"/>
                </a:solidFill>
                <a:latin typeface="Telegraf Medium"/>
              </a:rPr>
              <a:t>Durant le développement de notre site, nous avons utilisé un éventail de langages de programmation</a:t>
            </a:r>
          </a:p>
        </p:txBody>
      </p:sp>
      <p:grpSp>
        <p:nvGrpSpPr>
          <p:cNvPr name="Group 4" id="4"/>
          <p:cNvGrpSpPr/>
          <p:nvPr/>
        </p:nvGrpSpPr>
        <p:grpSpPr>
          <a:xfrm rot="0">
            <a:off x="12850429" y="7889724"/>
            <a:ext cx="2072747" cy="1949027"/>
            <a:chOff x="0" y="0"/>
            <a:chExt cx="2354580" cy="2214038"/>
          </a:xfrm>
        </p:grpSpPr>
        <p:sp>
          <p:nvSpPr>
            <p:cNvPr name="Freeform 5" id="5"/>
            <p:cNvSpPr/>
            <p:nvPr/>
          </p:nvSpPr>
          <p:spPr>
            <a:xfrm flipH="false" flipV="false" rot="0">
              <a:off x="0" y="0"/>
              <a:ext cx="2353310" cy="2214038"/>
            </a:xfrm>
            <a:custGeom>
              <a:avLst/>
              <a:gdLst/>
              <a:ahLst/>
              <a:cxnLst/>
              <a:rect r="r" b="b" t="t" l="l"/>
              <a:pathLst>
                <a:path h="2214038" w="2353310">
                  <a:moveTo>
                    <a:pt x="784860" y="2146728"/>
                  </a:moveTo>
                  <a:cubicBezTo>
                    <a:pt x="905510" y="2187368"/>
                    <a:pt x="1042670" y="2214038"/>
                    <a:pt x="1177290" y="2214038"/>
                  </a:cubicBezTo>
                  <a:cubicBezTo>
                    <a:pt x="1311910" y="2214038"/>
                    <a:pt x="1441450" y="2191178"/>
                    <a:pt x="1560830" y="2150538"/>
                  </a:cubicBezTo>
                  <a:cubicBezTo>
                    <a:pt x="1563370" y="2149268"/>
                    <a:pt x="1565910" y="2149268"/>
                    <a:pt x="1568450" y="2147998"/>
                  </a:cubicBezTo>
                  <a:cubicBezTo>
                    <a:pt x="2016760" y="1985438"/>
                    <a:pt x="2346960" y="1556178"/>
                    <a:pt x="2353310" y="1056543"/>
                  </a:cubicBezTo>
                  <a:lnTo>
                    <a:pt x="2353310" y="0"/>
                  </a:lnTo>
                  <a:lnTo>
                    <a:pt x="0" y="0"/>
                  </a:lnTo>
                  <a:lnTo>
                    <a:pt x="0" y="1055777"/>
                  </a:lnTo>
                  <a:cubicBezTo>
                    <a:pt x="6350" y="1558718"/>
                    <a:pt x="331470" y="1987978"/>
                    <a:pt x="784860" y="2146728"/>
                  </a:cubicBezTo>
                  <a:close/>
                </a:path>
              </a:pathLst>
            </a:custGeom>
            <a:solidFill>
              <a:srgbClr val="FFFFFF"/>
            </a:solidFill>
          </p:spPr>
        </p:sp>
      </p:grpSp>
      <p:grpSp>
        <p:nvGrpSpPr>
          <p:cNvPr name="Group 6" id="6"/>
          <p:cNvGrpSpPr/>
          <p:nvPr/>
        </p:nvGrpSpPr>
        <p:grpSpPr>
          <a:xfrm rot="-10800000">
            <a:off x="15545272" y="6895367"/>
            <a:ext cx="2072747" cy="1949027"/>
            <a:chOff x="0" y="0"/>
            <a:chExt cx="2354580" cy="2214038"/>
          </a:xfrm>
        </p:grpSpPr>
        <p:sp>
          <p:nvSpPr>
            <p:cNvPr name="Freeform 7" id="7"/>
            <p:cNvSpPr/>
            <p:nvPr/>
          </p:nvSpPr>
          <p:spPr>
            <a:xfrm flipH="false" flipV="false" rot="0">
              <a:off x="0" y="0"/>
              <a:ext cx="2353310" cy="2214038"/>
            </a:xfrm>
            <a:custGeom>
              <a:avLst/>
              <a:gdLst/>
              <a:ahLst/>
              <a:cxnLst/>
              <a:rect r="r" b="b" t="t" l="l"/>
              <a:pathLst>
                <a:path h="2214038" w="2353310">
                  <a:moveTo>
                    <a:pt x="784860" y="2146728"/>
                  </a:moveTo>
                  <a:cubicBezTo>
                    <a:pt x="905510" y="2187368"/>
                    <a:pt x="1042670" y="2214038"/>
                    <a:pt x="1177290" y="2214038"/>
                  </a:cubicBezTo>
                  <a:cubicBezTo>
                    <a:pt x="1311910" y="2214038"/>
                    <a:pt x="1441450" y="2191178"/>
                    <a:pt x="1560830" y="2150538"/>
                  </a:cubicBezTo>
                  <a:cubicBezTo>
                    <a:pt x="1563370" y="2149268"/>
                    <a:pt x="1565910" y="2149268"/>
                    <a:pt x="1568450" y="2147998"/>
                  </a:cubicBezTo>
                  <a:cubicBezTo>
                    <a:pt x="2016760" y="1985438"/>
                    <a:pt x="2346960" y="1556178"/>
                    <a:pt x="2353310" y="1056543"/>
                  </a:cubicBezTo>
                  <a:lnTo>
                    <a:pt x="2353310" y="0"/>
                  </a:lnTo>
                  <a:lnTo>
                    <a:pt x="0" y="0"/>
                  </a:lnTo>
                  <a:lnTo>
                    <a:pt x="0" y="1055777"/>
                  </a:lnTo>
                  <a:cubicBezTo>
                    <a:pt x="6350" y="1558718"/>
                    <a:pt x="331470" y="1987978"/>
                    <a:pt x="784860" y="2146728"/>
                  </a:cubicBezTo>
                  <a:close/>
                </a:path>
              </a:pathLst>
            </a:custGeom>
            <a:solidFill>
              <a:srgbClr val="FFFFFF"/>
            </a:solidFill>
          </p:spPr>
        </p:sp>
      </p:grpSp>
      <p:grpSp>
        <p:nvGrpSpPr>
          <p:cNvPr name="Group 8" id="8"/>
          <p:cNvGrpSpPr/>
          <p:nvPr/>
        </p:nvGrpSpPr>
        <p:grpSpPr>
          <a:xfrm rot="-10800000">
            <a:off x="10155587" y="6895367"/>
            <a:ext cx="2072747" cy="1949027"/>
            <a:chOff x="0" y="0"/>
            <a:chExt cx="2354580" cy="2214038"/>
          </a:xfrm>
        </p:grpSpPr>
        <p:sp>
          <p:nvSpPr>
            <p:cNvPr name="Freeform 9" id="9"/>
            <p:cNvSpPr/>
            <p:nvPr/>
          </p:nvSpPr>
          <p:spPr>
            <a:xfrm flipH="false" flipV="false" rot="0">
              <a:off x="0" y="0"/>
              <a:ext cx="2353310" cy="2214038"/>
            </a:xfrm>
            <a:custGeom>
              <a:avLst/>
              <a:gdLst/>
              <a:ahLst/>
              <a:cxnLst/>
              <a:rect r="r" b="b" t="t" l="l"/>
              <a:pathLst>
                <a:path h="2214038" w="2353310">
                  <a:moveTo>
                    <a:pt x="784860" y="2146728"/>
                  </a:moveTo>
                  <a:cubicBezTo>
                    <a:pt x="905510" y="2187368"/>
                    <a:pt x="1042670" y="2214038"/>
                    <a:pt x="1177290" y="2214038"/>
                  </a:cubicBezTo>
                  <a:cubicBezTo>
                    <a:pt x="1311910" y="2214038"/>
                    <a:pt x="1441450" y="2191178"/>
                    <a:pt x="1560830" y="2150538"/>
                  </a:cubicBezTo>
                  <a:cubicBezTo>
                    <a:pt x="1563370" y="2149268"/>
                    <a:pt x="1565910" y="2149268"/>
                    <a:pt x="1568450" y="2147998"/>
                  </a:cubicBezTo>
                  <a:cubicBezTo>
                    <a:pt x="2016760" y="1985438"/>
                    <a:pt x="2346960" y="1556178"/>
                    <a:pt x="2353310" y="1056543"/>
                  </a:cubicBezTo>
                  <a:lnTo>
                    <a:pt x="2353310" y="0"/>
                  </a:lnTo>
                  <a:lnTo>
                    <a:pt x="0" y="0"/>
                  </a:lnTo>
                  <a:lnTo>
                    <a:pt x="0" y="1055777"/>
                  </a:lnTo>
                  <a:cubicBezTo>
                    <a:pt x="6350" y="1558718"/>
                    <a:pt x="331470" y="1987978"/>
                    <a:pt x="784860" y="2146728"/>
                  </a:cubicBezTo>
                  <a:close/>
                </a:path>
              </a:pathLst>
            </a:custGeom>
            <a:solidFill>
              <a:srgbClr val="FFFFFF"/>
            </a:solidFill>
          </p:spPr>
        </p:sp>
      </p:grpSp>
      <p:grpSp>
        <p:nvGrpSpPr>
          <p:cNvPr name="Group 10" id="10"/>
          <p:cNvGrpSpPr/>
          <p:nvPr/>
        </p:nvGrpSpPr>
        <p:grpSpPr>
          <a:xfrm rot="-10800000">
            <a:off x="12850429" y="2750836"/>
            <a:ext cx="2072747" cy="1949027"/>
            <a:chOff x="0" y="0"/>
            <a:chExt cx="2354580" cy="2214038"/>
          </a:xfrm>
        </p:grpSpPr>
        <p:sp>
          <p:nvSpPr>
            <p:cNvPr name="Freeform 11" id="11"/>
            <p:cNvSpPr/>
            <p:nvPr/>
          </p:nvSpPr>
          <p:spPr>
            <a:xfrm flipH="false" flipV="false" rot="0">
              <a:off x="0" y="0"/>
              <a:ext cx="2353310" cy="2214038"/>
            </a:xfrm>
            <a:custGeom>
              <a:avLst/>
              <a:gdLst/>
              <a:ahLst/>
              <a:cxnLst/>
              <a:rect r="r" b="b" t="t" l="l"/>
              <a:pathLst>
                <a:path h="2214038" w="2353310">
                  <a:moveTo>
                    <a:pt x="784860" y="2146728"/>
                  </a:moveTo>
                  <a:cubicBezTo>
                    <a:pt x="905510" y="2187368"/>
                    <a:pt x="1042670" y="2214038"/>
                    <a:pt x="1177290" y="2214038"/>
                  </a:cubicBezTo>
                  <a:cubicBezTo>
                    <a:pt x="1311910" y="2214038"/>
                    <a:pt x="1441450" y="2191178"/>
                    <a:pt x="1560830" y="2150538"/>
                  </a:cubicBezTo>
                  <a:cubicBezTo>
                    <a:pt x="1563370" y="2149268"/>
                    <a:pt x="1565910" y="2149268"/>
                    <a:pt x="1568450" y="2147998"/>
                  </a:cubicBezTo>
                  <a:cubicBezTo>
                    <a:pt x="2016760" y="1985438"/>
                    <a:pt x="2346960" y="1556178"/>
                    <a:pt x="2353310" y="1056543"/>
                  </a:cubicBezTo>
                  <a:lnTo>
                    <a:pt x="2353310" y="0"/>
                  </a:lnTo>
                  <a:lnTo>
                    <a:pt x="0" y="0"/>
                  </a:lnTo>
                  <a:lnTo>
                    <a:pt x="0" y="1055777"/>
                  </a:lnTo>
                  <a:cubicBezTo>
                    <a:pt x="6350" y="1558718"/>
                    <a:pt x="331470" y="1987978"/>
                    <a:pt x="784860" y="2146728"/>
                  </a:cubicBezTo>
                  <a:close/>
                </a:path>
              </a:pathLst>
            </a:custGeom>
            <a:solidFill>
              <a:srgbClr val="FFFFFF"/>
            </a:solidFill>
          </p:spPr>
        </p:sp>
      </p:grpSp>
      <p:grpSp>
        <p:nvGrpSpPr>
          <p:cNvPr name="Group 12" id="12"/>
          <p:cNvGrpSpPr/>
          <p:nvPr/>
        </p:nvGrpSpPr>
        <p:grpSpPr>
          <a:xfrm rot="0">
            <a:off x="15545272" y="4104481"/>
            <a:ext cx="2072747" cy="1949027"/>
            <a:chOff x="0" y="0"/>
            <a:chExt cx="2354580" cy="2214038"/>
          </a:xfrm>
        </p:grpSpPr>
        <p:sp>
          <p:nvSpPr>
            <p:cNvPr name="Freeform 13" id="13"/>
            <p:cNvSpPr/>
            <p:nvPr/>
          </p:nvSpPr>
          <p:spPr>
            <a:xfrm flipH="false" flipV="false" rot="0">
              <a:off x="0" y="0"/>
              <a:ext cx="2353310" cy="2214038"/>
            </a:xfrm>
            <a:custGeom>
              <a:avLst/>
              <a:gdLst/>
              <a:ahLst/>
              <a:cxnLst/>
              <a:rect r="r" b="b" t="t" l="l"/>
              <a:pathLst>
                <a:path h="2214038" w="2353310">
                  <a:moveTo>
                    <a:pt x="784860" y="2146728"/>
                  </a:moveTo>
                  <a:cubicBezTo>
                    <a:pt x="905510" y="2187368"/>
                    <a:pt x="1042670" y="2214038"/>
                    <a:pt x="1177290" y="2214038"/>
                  </a:cubicBezTo>
                  <a:cubicBezTo>
                    <a:pt x="1311910" y="2214038"/>
                    <a:pt x="1441450" y="2191178"/>
                    <a:pt x="1560830" y="2150538"/>
                  </a:cubicBezTo>
                  <a:cubicBezTo>
                    <a:pt x="1563370" y="2149268"/>
                    <a:pt x="1565910" y="2149268"/>
                    <a:pt x="1568450" y="2147998"/>
                  </a:cubicBezTo>
                  <a:cubicBezTo>
                    <a:pt x="2016760" y="1985438"/>
                    <a:pt x="2346960" y="1556178"/>
                    <a:pt x="2353310" y="1056543"/>
                  </a:cubicBezTo>
                  <a:lnTo>
                    <a:pt x="2353310" y="0"/>
                  </a:lnTo>
                  <a:lnTo>
                    <a:pt x="0" y="0"/>
                  </a:lnTo>
                  <a:lnTo>
                    <a:pt x="0" y="1055777"/>
                  </a:lnTo>
                  <a:cubicBezTo>
                    <a:pt x="6350" y="1558718"/>
                    <a:pt x="331470" y="1987978"/>
                    <a:pt x="784860" y="2146728"/>
                  </a:cubicBezTo>
                  <a:close/>
                </a:path>
              </a:pathLst>
            </a:custGeom>
            <a:solidFill>
              <a:srgbClr val="FFFFFF"/>
            </a:solidFill>
          </p:spPr>
        </p:sp>
      </p:grpSp>
      <p:grpSp>
        <p:nvGrpSpPr>
          <p:cNvPr name="Group 14" id="14"/>
          <p:cNvGrpSpPr/>
          <p:nvPr/>
        </p:nvGrpSpPr>
        <p:grpSpPr>
          <a:xfrm rot="0">
            <a:off x="10155587" y="4104481"/>
            <a:ext cx="2072747" cy="1949027"/>
            <a:chOff x="0" y="0"/>
            <a:chExt cx="2354580" cy="2214038"/>
          </a:xfrm>
        </p:grpSpPr>
        <p:sp>
          <p:nvSpPr>
            <p:cNvPr name="Freeform 15" id="15"/>
            <p:cNvSpPr/>
            <p:nvPr/>
          </p:nvSpPr>
          <p:spPr>
            <a:xfrm flipH="false" flipV="false" rot="0">
              <a:off x="0" y="0"/>
              <a:ext cx="2353310" cy="2214038"/>
            </a:xfrm>
            <a:custGeom>
              <a:avLst/>
              <a:gdLst/>
              <a:ahLst/>
              <a:cxnLst/>
              <a:rect r="r" b="b" t="t" l="l"/>
              <a:pathLst>
                <a:path h="2214038" w="2353310">
                  <a:moveTo>
                    <a:pt x="784860" y="2146728"/>
                  </a:moveTo>
                  <a:cubicBezTo>
                    <a:pt x="905510" y="2187368"/>
                    <a:pt x="1042670" y="2214038"/>
                    <a:pt x="1177290" y="2214038"/>
                  </a:cubicBezTo>
                  <a:cubicBezTo>
                    <a:pt x="1311910" y="2214038"/>
                    <a:pt x="1441450" y="2191178"/>
                    <a:pt x="1560830" y="2150538"/>
                  </a:cubicBezTo>
                  <a:cubicBezTo>
                    <a:pt x="1563370" y="2149268"/>
                    <a:pt x="1565910" y="2149268"/>
                    <a:pt x="1568450" y="2147998"/>
                  </a:cubicBezTo>
                  <a:cubicBezTo>
                    <a:pt x="2016760" y="1985438"/>
                    <a:pt x="2346960" y="1556178"/>
                    <a:pt x="2353310" y="1056543"/>
                  </a:cubicBezTo>
                  <a:lnTo>
                    <a:pt x="2353310" y="0"/>
                  </a:lnTo>
                  <a:lnTo>
                    <a:pt x="0" y="0"/>
                  </a:lnTo>
                  <a:lnTo>
                    <a:pt x="0" y="1055777"/>
                  </a:lnTo>
                  <a:cubicBezTo>
                    <a:pt x="6350" y="1558718"/>
                    <a:pt x="331470" y="1987978"/>
                    <a:pt x="784860" y="2146728"/>
                  </a:cubicBezTo>
                  <a:close/>
                </a:path>
              </a:pathLst>
            </a:custGeom>
            <a:solidFill>
              <a:srgbClr val="FFFFF9"/>
            </a:solidFill>
          </p:spPr>
        </p:sp>
      </p:grpSp>
      <p:sp>
        <p:nvSpPr>
          <p:cNvPr name="Freeform 16" id="16"/>
          <p:cNvSpPr/>
          <p:nvPr/>
        </p:nvSpPr>
        <p:spPr>
          <a:xfrm flipH="false" flipV="false" rot="0">
            <a:off x="13231759" y="2953940"/>
            <a:ext cx="1367463" cy="1367463"/>
          </a:xfrm>
          <a:custGeom>
            <a:avLst/>
            <a:gdLst/>
            <a:ahLst/>
            <a:cxnLst/>
            <a:rect r="r" b="b" t="t" l="l"/>
            <a:pathLst>
              <a:path h="1367463" w="1367463">
                <a:moveTo>
                  <a:pt x="0" y="0"/>
                </a:moveTo>
                <a:lnTo>
                  <a:pt x="1367463" y="0"/>
                </a:lnTo>
                <a:lnTo>
                  <a:pt x="1367463" y="1367463"/>
                </a:lnTo>
                <a:lnTo>
                  <a:pt x="0" y="1367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0702255" y="4321403"/>
            <a:ext cx="990656" cy="1106878"/>
          </a:xfrm>
          <a:custGeom>
            <a:avLst/>
            <a:gdLst/>
            <a:ahLst/>
            <a:cxnLst/>
            <a:rect r="r" b="b" t="t" l="l"/>
            <a:pathLst>
              <a:path h="1106878" w="990656">
                <a:moveTo>
                  <a:pt x="0" y="0"/>
                </a:moveTo>
                <a:lnTo>
                  <a:pt x="990656" y="0"/>
                </a:lnTo>
                <a:lnTo>
                  <a:pt x="990656" y="1106879"/>
                </a:lnTo>
                <a:lnTo>
                  <a:pt x="0" y="11068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0592144" y="7078130"/>
            <a:ext cx="1199632" cy="1193088"/>
          </a:xfrm>
          <a:custGeom>
            <a:avLst/>
            <a:gdLst/>
            <a:ahLst/>
            <a:cxnLst/>
            <a:rect r="r" b="b" t="t" l="l"/>
            <a:pathLst>
              <a:path h="1193088" w="1199632">
                <a:moveTo>
                  <a:pt x="0" y="0"/>
                </a:moveTo>
                <a:lnTo>
                  <a:pt x="1199632" y="0"/>
                </a:lnTo>
                <a:lnTo>
                  <a:pt x="1199632" y="1193089"/>
                </a:lnTo>
                <a:lnTo>
                  <a:pt x="0" y="11930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3304808" y="8020592"/>
            <a:ext cx="1407614" cy="1407614"/>
          </a:xfrm>
          <a:custGeom>
            <a:avLst/>
            <a:gdLst/>
            <a:ahLst/>
            <a:cxnLst/>
            <a:rect r="r" b="b" t="t" l="l"/>
            <a:pathLst>
              <a:path h="1407614" w="1407614">
                <a:moveTo>
                  <a:pt x="0" y="0"/>
                </a:moveTo>
                <a:lnTo>
                  <a:pt x="1407614" y="0"/>
                </a:lnTo>
                <a:lnTo>
                  <a:pt x="1407614" y="1407614"/>
                </a:lnTo>
                <a:lnTo>
                  <a:pt x="0" y="14076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6025438" y="4321403"/>
            <a:ext cx="1095750" cy="1095750"/>
          </a:xfrm>
          <a:custGeom>
            <a:avLst/>
            <a:gdLst/>
            <a:ahLst/>
            <a:cxnLst/>
            <a:rect r="r" b="b" t="t" l="l"/>
            <a:pathLst>
              <a:path h="1095750" w="1095750">
                <a:moveTo>
                  <a:pt x="0" y="0"/>
                </a:moveTo>
                <a:lnTo>
                  <a:pt x="1095750" y="0"/>
                </a:lnTo>
                <a:lnTo>
                  <a:pt x="1095750" y="1095751"/>
                </a:lnTo>
                <a:lnTo>
                  <a:pt x="0" y="10957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16025438" y="7101589"/>
            <a:ext cx="1381827" cy="1233774"/>
          </a:xfrm>
          <a:custGeom>
            <a:avLst/>
            <a:gdLst/>
            <a:ahLst/>
            <a:cxnLst/>
            <a:rect r="r" b="b" t="t" l="l"/>
            <a:pathLst>
              <a:path h="1233774" w="1381827">
                <a:moveTo>
                  <a:pt x="0" y="0"/>
                </a:moveTo>
                <a:lnTo>
                  <a:pt x="1381826" y="0"/>
                </a:lnTo>
                <a:lnTo>
                  <a:pt x="1381826" y="1233774"/>
                </a:lnTo>
                <a:lnTo>
                  <a:pt x="0" y="1233774"/>
                </a:lnTo>
                <a:lnTo>
                  <a:pt x="0" y="0"/>
                </a:lnTo>
                <a:close/>
              </a:path>
            </a:pathLst>
          </a:custGeom>
          <a:blipFill>
            <a:blip r:embed="rId12"/>
            <a:stretch>
              <a:fillRect l="0" t="0" r="0" b="0"/>
            </a:stretch>
          </a:blipFill>
        </p:spPr>
      </p:sp>
      <p:sp>
        <p:nvSpPr>
          <p:cNvPr name="TextBox 22" id="22"/>
          <p:cNvSpPr txBox="true"/>
          <p:nvPr/>
        </p:nvSpPr>
        <p:spPr>
          <a:xfrm rot="0">
            <a:off x="12289148" y="6118700"/>
            <a:ext cx="3466878" cy="595270"/>
          </a:xfrm>
          <a:prstGeom prst="rect">
            <a:avLst/>
          </a:prstGeom>
        </p:spPr>
        <p:txBody>
          <a:bodyPr anchor="t" rtlCol="false" tIns="0" lIns="0" bIns="0" rIns="0">
            <a:spAutoFit/>
          </a:bodyPr>
          <a:lstStyle/>
          <a:p>
            <a:pPr algn="ctr">
              <a:lnSpc>
                <a:spcPts val="5064"/>
              </a:lnSpc>
            </a:pPr>
            <a:r>
              <a:rPr lang="en-US" sz="3376">
                <a:solidFill>
                  <a:srgbClr val="000000"/>
                </a:solidFill>
                <a:latin typeface="TAN Aegean"/>
              </a:rPr>
              <a:t>LANGAGES</a:t>
            </a:r>
          </a:p>
        </p:txBody>
      </p:sp>
      <p:sp>
        <p:nvSpPr>
          <p:cNvPr name="TextBox 23" id="23"/>
          <p:cNvSpPr txBox="true"/>
          <p:nvPr/>
        </p:nvSpPr>
        <p:spPr>
          <a:xfrm rot="0">
            <a:off x="12228333" y="6364341"/>
            <a:ext cx="3316939" cy="856092"/>
          </a:xfrm>
          <a:prstGeom prst="rect">
            <a:avLst/>
          </a:prstGeom>
        </p:spPr>
        <p:txBody>
          <a:bodyPr anchor="t" rtlCol="false" tIns="0" lIns="0" bIns="0" rIns="0">
            <a:spAutoFit/>
          </a:bodyPr>
          <a:lstStyle/>
          <a:p>
            <a:pPr algn="ctr">
              <a:lnSpc>
                <a:spcPts val="6171"/>
              </a:lnSpc>
              <a:spcBef>
                <a:spcPct val="0"/>
              </a:spcBef>
            </a:pPr>
          </a:p>
        </p:txBody>
      </p:sp>
      <p:sp>
        <p:nvSpPr>
          <p:cNvPr name="TextBox 24" id="24"/>
          <p:cNvSpPr txBox="true"/>
          <p:nvPr/>
        </p:nvSpPr>
        <p:spPr>
          <a:xfrm rot="0">
            <a:off x="13089872" y="9428206"/>
            <a:ext cx="1651238" cy="285750"/>
          </a:xfrm>
          <a:prstGeom prst="rect">
            <a:avLst/>
          </a:prstGeom>
        </p:spPr>
        <p:txBody>
          <a:bodyPr anchor="t" rtlCol="false" tIns="0" lIns="0" bIns="0" rIns="0">
            <a:spAutoFit/>
          </a:bodyPr>
          <a:lstStyle/>
          <a:p>
            <a:pPr algn="ctr">
              <a:lnSpc>
                <a:spcPts val="2258"/>
              </a:lnSpc>
            </a:pPr>
            <a:r>
              <a:rPr lang="en-US" sz="1881">
                <a:solidFill>
                  <a:srgbClr val="000000"/>
                </a:solidFill>
                <a:latin typeface="DM Sans Bold"/>
              </a:rPr>
              <a:t>SQL</a:t>
            </a:r>
          </a:p>
        </p:txBody>
      </p:sp>
      <p:sp>
        <p:nvSpPr>
          <p:cNvPr name="TextBox 25" id="25"/>
          <p:cNvSpPr txBox="true"/>
          <p:nvPr/>
        </p:nvSpPr>
        <p:spPr>
          <a:xfrm rot="0">
            <a:off x="15756026" y="8435989"/>
            <a:ext cx="1651238" cy="285750"/>
          </a:xfrm>
          <a:prstGeom prst="rect">
            <a:avLst/>
          </a:prstGeom>
        </p:spPr>
        <p:txBody>
          <a:bodyPr anchor="t" rtlCol="false" tIns="0" lIns="0" bIns="0" rIns="0">
            <a:spAutoFit/>
          </a:bodyPr>
          <a:lstStyle/>
          <a:p>
            <a:pPr algn="ctr">
              <a:lnSpc>
                <a:spcPts val="2258"/>
              </a:lnSpc>
            </a:pPr>
            <a:r>
              <a:rPr lang="en-US" sz="1881">
                <a:solidFill>
                  <a:srgbClr val="000000"/>
                </a:solidFill>
                <a:latin typeface="DM Sans Bold"/>
              </a:rPr>
              <a:t>Flask</a:t>
            </a:r>
          </a:p>
        </p:txBody>
      </p:sp>
      <p:sp>
        <p:nvSpPr>
          <p:cNvPr name="TextBox 26" id="26"/>
          <p:cNvSpPr txBox="true"/>
          <p:nvPr/>
        </p:nvSpPr>
        <p:spPr>
          <a:xfrm rot="0">
            <a:off x="15747694" y="5538511"/>
            <a:ext cx="1651238" cy="266700"/>
          </a:xfrm>
          <a:prstGeom prst="rect">
            <a:avLst/>
          </a:prstGeom>
        </p:spPr>
        <p:txBody>
          <a:bodyPr anchor="t" rtlCol="false" tIns="0" lIns="0" bIns="0" rIns="0">
            <a:spAutoFit/>
          </a:bodyPr>
          <a:lstStyle/>
          <a:p>
            <a:pPr algn="ctr">
              <a:lnSpc>
                <a:spcPts val="2138"/>
              </a:lnSpc>
            </a:pPr>
            <a:r>
              <a:rPr lang="en-US" sz="1781">
                <a:solidFill>
                  <a:srgbClr val="000000"/>
                </a:solidFill>
                <a:latin typeface="DM Sans Bold"/>
              </a:rPr>
              <a:t>JAVASCRIPT</a:t>
            </a:r>
          </a:p>
        </p:txBody>
      </p:sp>
      <p:sp>
        <p:nvSpPr>
          <p:cNvPr name="TextBox 27" id="27"/>
          <p:cNvSpPr txBox="true"/>
          <p:nvPr/>
        </p:nvSpPr>
        <p:spPr>
          <a:xfrm rot="0">
            <a:off x="13061184" y="4291459"/>
            <a:ext cx="1651238" cy="285750"/>
          </a:xfrm>
          <a:prstGeom prst="rect">
            <a:avLst/>
          </a:prstGeom>
        </p:spPr>
        <p:txBody>
          <a:bodyPr anchor="t" rtlCol="false" tIns="0" lIns="0" bIns="0" rIns="0">
            <a:spAutoFit/>
          </a:bodyPr>
          <a:lstStyle/>
          <a:p>
            <a:pPr algn="ctr">
              <a:lnSpc>
                <a:spcPts val="2258"/>
              </a:lnSpc>
            </a:pPr>
            <a:r>
              <a:rPr lang="en-US" sz="1881">
                <a:solidFill>
                  <a:srgbClr val="000000"/>
                </a:solidFill>
                <a:latin typeface="DM Sans Bold"/>
              </a:rPr>
              <a:t>HTML</a:t>
            </a:r>
          </a:p>
        </p:txBody>
      </p:sp>
      <p:sp>
        <p:nvSpPr>
          <p:cNvPr name="TextBox 28" id="28"/>
          <p:cNvSpPr txBox="true"/>
          <p:nvPr/>
        </p:nvSpPr>
        <p:spPr>
          <a:xfrm rot="0">
            <a:off x="10371964" y="8438649"/>
            <a:ext cx="1651238" cy="285750"/>
          </a:xfrm>
          <a:prstGeom prst="rect">
            <a:avLst/>
          </a:prstGeom>
        </p:spPr>
        <p:txBody>
          <a:bodyPr anchor="t" rtlCol="false" tIns="0" lIns="0" bIns="0" rIns="0">
            <a:spAutoFit/>
          </a:bodyPr>
          <a:lstStyle/>
          <a:p>
            <a:pPr algn="ctr">
              <a:lnSpc>
                <a:spcPts val="2258"/>
              </a:lnSpc>
            </a:pPr>
            <a:r>
              <a:rPr lang="en-US" sz="1881">
                <a:solidFill>
                  <a:srgbClr val="000000"/>
                </a:solidFill>
                <a:latin typeface="DM Sans Bold"/>
              </a:rPr>
              <a:t>Python</a:t>
            </a:r>
          </a:p>
        </p:txBody>
      </p:sp>
      <p:sp>
        <p:nvSpPr>
          <p:cNvPr name="TextBox 29" id="29"/>
          <p:cNvSpPr txBox="true"/>
          <p:nvPr/>
        </p:nvSpPr>
        <p:spPr>
          <a:xfrm rot="0">
            <a:off x="10366341" y="5645103"/>
            <a:ext cx="1651238" cy="285750"/>
          </a:xfrm>
          <a:prstGeom prst="rect">
            <a:avLst/>
          </a:prstGeom>
        </p:spPr>
        <p:txBody>
          <a:bodyPr anchor="t" rtlCol="false" tIns="0" lIns="0" bIns="0" rIns="0">
            <a:spAutoFit/>
          </a:bodyPr>
          <a:lstStyle/>
          <a:p>
            <a:pPr algn="ctr">
              <a:lnSpc>
                <a:spcPts val="2258"/>
              </a:lnSpc>
            </a:pPr>
            <a:r>
              <a:rPr lang="en-US" sz="1881">
                <a:solidFill>
                  <a:srgbClr val="000000"/>
                </a:solidFill>
                <a:latin typeface="DM Sans Bold"/>
              </a:rPr>
              <a:t>CSS</a:t>
            </a:r>
          </a:p>
        </p:txBody>
      </p:sp>
      <p:sp>
        <p:nvSpPr>
          <p:cNvPr name="Freeform 30" id="30"/>
          <p:cNvSpPr/>
          <p:nvPr/>
        </p:nvSpPr>
        <p:spPr>
          <a:xfrm flipH="false" flipV="false" rot="0">
            <a:off x="-1810068" y="5776987"/>
            <a:ext cx="7207724" cy="7018521"/>
          </a:xfrm>
          <a:custGeom>
            <a:avLst/>
            <a:gdLst/>
            <a:ahLst/>
            <a:cxnLst/>
            <a:rect r="r" b="b" t="t" l="l"/>
            <a:pathLst>
              <a:path h="7018521" w="7207724">
                <a:moveTo>
                  <a:pt x="0" y="0"/>
                </a:moveTo>
                <a:lnTo>
                  <a:pt x="7207724" y="0"/>
                </a:lnTo>
                <a:lnTo>
                  <a:pt x="7207724" y="7018522"/>
                </a:lnTo>
                <a:lnTo>
                  <a:pt x="0" y="7018522"/>
                </a:lnTo>
                <a:lnTo>
                  <a:pt x="0" y="0"/>
                </a:lnTo>
                <a:close/>
              </a:path>
            </a:pathLst>
          </a:custGeom>
          <a:blipFill>
            <a:blip r:embed="rId13">
              <a:alphaModFix amt="61000"/>
              <a:extLst>
                <a:ext uri="{96DAC541-7B7A-43D3-8B79-37D633B846F1}">
                  <asvg:svgBlip xmlns:asvg="http://schemas.microsoft.com/office/drawing/2016/SVG/main" r:embed="rId14"/>
                </a:ext>
              </a:extLst>
            </a:blip>
            <a:stretch>
              <a:fillRect l="0" t="0" r="0" b="0"/>
            </a:stretch>
          </a:blipFill>
        </p:spPr>
      </p:sp>
      <p:sp>
        <p:nvSpPr>
          <p:cNvPr name="Freeform 31" id="31"/>
          <p:cNvSpPr/>
          <p:nvPr/>
        </p:nvSpPr>
        <p:spPr>
          <a:xfrm flipH="false" flipV="false" rot="-3435518">
            <a:off x="16352608" y="-752877"/>
            <a:ext cx="4302352" cy="3817359"/>
          </a:xfrm>
          <a:custGeom>
            <a:avLst/>
            <a:gdLst/>
            <a:ahLst/>
            <a:cxnLst/>
            <a:rect r="r" b="b" t="t" l="l"/>
            <a:pathLst>
              <a:path h="3817359" w="4302352">
                <a:moveTo>
                  <a:pt x="0" y="0"/>
                </a:moveTo>
                <a:lnTo>
                  <a:pt x="4302351" y="0"/>
                </a:lnTo>
                <a:lnTo>
                  <a:pt x="4302351" y="3817359"/>
                </a:lnTo>
                <a:lnTo>
                  <a:pt x="0" y="381735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AutoShape 2" id="2"/>
          <p:cNvSpPr/>
          <p:nvPr/>
        </p:nvSpPr>
        <p:spPr>
          <a:xfrm flipV="true">
            <a:off x="1028700" y="1091683"/>
            <a:ext cx="15158545" cy="14073"/>
          </a:xfrm>
          <a:prstGeom prst="line">
            <a:avLst/>
          </a:prstGeom>
          <a:ln cap="flat" w="19050">
            <a:solidFill>
              <a:srgbClr val="000000"/>
            </a:solidFill>
            <a:prstDash val="solid"/>
            <a:headEnd type="none" len="sm" w="sm"/>
            <a:tailEnd type="none" len="sm" w="sm"/>
          </a:ln>
        </p:spPr>
      </p:sp>
      <p:sp>
        <p:nvSpPr>
          <p:cNvPr name="AutoShape 3" id="3"/>
          <p:cNvSpPr/>
          <p:nvPr/>
        </p:nvSpPr>
        <p:spPr>
          <a:xfrm>
            <a:off x="9153525" y="3774740"/>
            <a:ext cx="0" cy="5228976"/>
          </a:xfrm>
          <a:prstGeom prst="line">
            <a:avLst/>
          </a:prstGeom>
          <a:ln cap="flat" w="19050">
            <a:solidFill>
              <a:srgbClr val="FFFFF9"/>
            </a:solidFill>
            <a:prstDash val="solid"/>
            <a:headEnd type="none" len="sm" w="sm"/>
            <a:tailEnd type="none" len="sm" w="sm"/>
          </a:ln>
        </p:spPr>
      </p:sp>
      <p:sp>
        <p:nvSpPr>
          <p:cNvPr name="Freeform 4" id="4"/>
          <p:cNvSpPr/>
          <p:nvPr/>
        </p:nvSpPr>
        <p:spPr>
          <a:xfrm flipH="false" flipV="false" rot="-366904">
            <a:off x="11248751" y="2445782"/>
            <a:ext cx="3943515" cy="566432"/>
          </a:xfrm>
          <a:custGeom>
            <a:avLst/>
            <a:gdLst/>
            <a:ahLst/>
            <a:cxnLst/>
            <a:rect r="r" b="b" t="t" l="l"/>
            <a:pathLst>
              <a:path h="566432" w="3943515">
                <a:moveTo>
                  <a:pt x="0" y="0"/>
                </a:moveTo>
                <a:lnTo>
                  <a:pt x="3943515" y="0"/>
                </a:lnTo>
                <a:lnTo>
                  <a:pt x="3943515" y="566432"/>
                </a:lnTo>
                <a:lnTo>
                  <a:pt x="0" y="566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3867235" y="3898537"/>
            <a:ext cx="2911631" cy="2911631"/>
            <a:chOff x="0" y="0"/>
            <a:chExt cx="6311900" cy="6311900"/>
          </a:xfrm>
        </p:grpSpPr>
        <p:sp>
          <p:nvSpPr>
            <p:cNvPr name="Freeform 6" id="6"/>
            <p:cNvSpPr/>
            <p:nvPr/>
          </p:nvSpPr>
          <p:spPr>
            <a:xfrm flipH="false" flipV="false" rot="0">
              <a:off x="8255" y="8255"/>
              <a:ext cx="6295390" cy="6295390"/>
            </a:xfrm>
            <a:custGeom>
              <a:avLst/>
              <a:gdLst/>
              <a:ahLst/>
              <a:cxnLst/>
              <a:rect r="r" b="b" t="t" l="l"/>
              <a:pathLst>
                <a:path h="6295390" w="6295390">
                  <a:moveTo>
                    <a:pt x="0" y="0"/>
                  </a:moveTo>
                  <a:lnTo>
                    <a:pt x="6295390" y="0"/>
                  </a:lnTo>
                  <a:lnTo>
                    <a:pt x="6295390" y="6295390"/>
                  </a:lnTo>
                  <a:lnTo>
                    <a:pt x="0" y="6295390"/>
                  </a:lnTo>
                  <a:close/>
                </a:path>
              </a:pathLst>
            </a:custGeom>
            <a:blipFill>
              <a:blip r:embed="rId4"/>
              <a:stretch>
                <a:fillRect l="-781" t="0" r="-781" b="0"/>
              </a:stretch>
            </a:blipFill>
          </p:spPr>
        </p:sp>
        <p:sp>
          <p:nvSpPr>
            <p:cNvPr name="Freeform 7" id="7"/>
            <p:cNvSpPr/>
            <p:nvPr/>
          </p:nvSpPr>
          <p:spPr>
            <a:xfrm flipH="false" flipV="false" rot="0">
              <a:off x="0" y="0"/>
              <a:ext cx="6311900" cy="6311900"/>
            </a:xfrm>
            <a:custGeom>
              <a:avLst/>
              <a:gdLst/>
              <a:ahLst/>
              <a:cxnLst/>
              <a:rect r="r" b="b" t="t" l="l"/>
              <a:pathLst>
                <a:path h="6311900" w="6311900">
                  <a:moveTo>
                    <a:pt x="6311900" y="6311900"/>
                  </a:moveTo>
                  <a:lnTo>
                    <a:pt x="0" y="6311900"/>
                  </a:lnTo>
                  <a:lnTo>
                    <a:pt x="0" y="0"/>
                  </a:lnTo>
                  <a:lnTo>
                    <a:pt x="6311900" y="0"/>
                  </a:lnTo>
                  <a:lnTo>
                    <a:pt x="6311900" y="6311900"/>
                  </a:lnTo>
                  <a:close/>
                  <a:moveTo>
                    <a:pt x="16510" y="6295390"/>
                  </a:moveTo>
                  <a:lnTo>
                    <a:pt x="6295390" y="6295390"/>
                  </a:lnTo>
                  <a:lnTo>
                    <a:pt x="6295390" y="16510"/>
                  </a:lnTo>
                  <a:lnTo>
                    <a:pt x="16510" y="16510"/>
                  </a:lnTo>
                  <a:lnTo>
                    <a:pt x="16510" y="6295390"/>
                  </a:lnTo>
                  <a:close/>
                </a:path>
              </a:pathLst>
            </a:custGeom>
            <a:solidFill>
              <a:srgbClr val="D5D3ED"/>
            </a:solidFill>
          </p:spPr>
        </p:sp>
      </p:grpSp>
      <p:sp>
        <p:nvSpPr>
          <p:cNvPr name="TextBox 8" id="8"/>
          <p:cNvSpPr txBox="true"/>
          <p:nvPr/>
        </p:nvSpPr>
        <p:spPr>
          <a:xfrm rot="0">
            <a:off x="2191680" y="1724426"/>
            <a:ext cx="13904640" cy="1004572"/>
          </a:xfrm>
          <a:prstGeom prst="rect">
            <a:avLst/>
          </a:prstGeom>
        </p:spPr>
        <p:txBody>
          <a:bodyPr anchor="t" rtlCol="false" tIns="0" lIns="0" bIns="0" rIns="0">
            <a:spAutoFit/>
          </a:bodyPr>
          <a:lstStyle/>
          <a:p>
            <a:pPr algn="ctr" marL="0" indent="0" lvl="0">
              <a:lnSpc>
                <a:spcPts val="7840"/>
              </a:lnSpc>
              <a:spcBef>
                <a:spcPct val="0"/>
              </a:spcBef>
            </a:pPr>
            <a:r>
              <a:rPr lang="en-US" sz="7000">
                <a:solidFill>
                  <a:srgbClr val="000000"/>
                </a:solidFill>
                <a:latin typeface="Radley"/>
              </a:rPr>
              <a:t>Les outils de développement</a:t>
            </a:r>
          </a:p>
        </p:txBody>
      </p:sp>
      <p:grpSp>
        <p:nvGrpSpPr>
          <p:cNvPr name="Group 9" id="9"/>
          <p:cNvGrpSpPr/>
          <p:nvPr/>
        </p:nvGrpSpPr>
        <p:grpSpPr>
          <a:xfrm rot="0">
            <a:off x="3355819" y="7151765"/>
            <a:ext cx="4266303" cy="1431235"/>
            <a:chOff x="0" y="0"/>
            <a:chExt cx="5688404" cy="1908313"/>
          </a:xfrm>
        </p:grpSpPr>
        <p:sp>
          <p:nvSpPr>
            <p:cNvPr name="TextBox 10" id="10"/>
            <p:cNvSpPr txBox="true"/>
            <p:nvPr/>
          </p:nvSpPr>
          <p:spPr>
            <a:xfrm rot="0">
              <a:off x="0" y="0"/>
              <a:ext cx="5688404" cy="685800"/>
            </a:xfrm>
            <a:prstGeom prst="rect">
              <a:avLst/>
            </a:prstGeom>
          </p:spPr>
          <p:txBody>
            <a:bodyPr anchor="t" rtlCol="false" tIns="0" lIns="0" bIns="0" rIns="0">
              <a:spAutoFit/>
            </a:bodyPr>
            <a:lstStyle/>
            <a:p>
              <a:pPr algn="ctr">
                <a:lnSpc>
                  <a:spcPts val="4079"/>
                </a:lnSpc>
              </a:pPr>
              <a:r>
                <a:rPr lang="en-US" sz="3399">
                  <a:solidFill>
                    <a:srgbClr val="000000"/>
                  </a:solidFill>
                  <a:latin typeface="Radley Bold"/>
                </a:rPr>
                <a:t>MySQL</a:t>
              </a:r>
            </a:p>
          </p:txBody>
        </p:sp>
        <p:sp>
          <p:nvSpPr>
            <p:cNvPr name="TextBox 11" id="11"/>
            <p:cNvSpPr txBox="true"/>
            <p:nvPr/>
          </p:nvSpPr>
          <p:spPr>
            <a:xfrm rot="0">
              <a:off x="0" y="855694"/>
              <a:ext cx="5688404" cy="1052618"/>
            </a:xfrm>
            <a:prstGeom prst="rect">
              <a:avLst/>
            </a:prstGeom>
          </p:spPr>
          <p:txBody>
            <a:bodyPr anchor="t" rtlCol="false" tIns="0" lIns="0" bIns="0" rIns="0">
              <a:spAutoFit/>
            </a:bodyPr>
            <a:lstStyle/>
            <a:p>
              <a:pPr algn="ctr">
                <a:lnSpc>
                  <a:spcPts val="3079"/>
                </a:lnSpc>
              </a:pPr>
              <a:r>
                <a:rPr lang="en-US" sz="2199">
                  <a:solidFill>
                    <a:srgbClr val="000000"/>
                  </a:solidFill>
                  <a:latin typeface="Carlito"/>
                </a:rPr>
                <a:t>MySQL système de gestion de bases de données</a:t>
              </a:r>
            </a:p>
          </p:txBody>
        </p:sp>
      </p:grpSp>
      <p:grpSp>
        <p:nvGrpSpPr>
          <p:cNvPr name="Group 12" id="12"/>
          <p:cNvGrpSpPr/>
          <p:nvPr/>
        </p:nvGrpSpPr>
        <p:grpSpPr>
          <a:xfrm rot="0">
            <a:off x="11414209" y="7250041"/>
            <a:ext cx="4173565" cy="1431235"/>
            <a:chOff x="0" y="0"/>
            <a:chExt cx="5564753" cy="1908313"/>
          </a:xfrm>
        </p:grpSpPr>
        <p:sp>
          <p:nvSpPr>
            <p:cNvPr name="TextBox 13" id="13"/>
            <p:cNvSpPr txBox="true"/>
            <p:nvPr/>
          </p:nvSpPr>
          <p:spPr>
            <a:xfrm rot="0">
              <a:off x="0" y="0"/>
              <a:ext cx="5564753" cy="685800"/>
            </a:xfrm>
            <a:prstGeom prst="rect">
              <a:avLst/>
            </a:prstGeom>
          </p:spPr>
          <p:txBody>
            <a:bodyPr anchor="t" rtlCol="false" tIns="0" lIns="0" bIns="0" rIns="0">
              <a:spAutoFit/>
            </a:bodyPr>
            <a:lstStyle/>
            <a:p>
              <a:pPr algn="ctr">
                <a:lnSpc>
                  <a:spcPts val="4079"/>
                </a:lnSpc>
              </a:pPr>
              <a:r>
                <a:rPr lang="en-US" sz="3399">
                  <a:solidFill>
                    <a:srgbClr val="000000"/>
                  </a:solidFill>
                  <a:latin typeface="Radley Bold"/>
                </a:rPr>
                <a:t>WampServer</a:t>
              </a:r>
            </a:p>
          </p:txBody>
        </p:sp>
        <p:sp>
          <p:nvSpPr>
            <p:cNvPr name="TextBox 14" id="14"/>
            <p:cNvSpPr txBox="true"/>
            <p:nvPr/>
          </p:nvSpPr>
          <p:spPr>
            <a:xfrm rot="0">
              <a:off x="0" y="855694"/>
              <a:ext cx="5564753" cy="1052618"/>
            </a:xfrm>
            <a:prstGeom prst="rect">
              <a:avLst/>
            </a:prstGeom>
          </p:spPr>
          <p:txBody>
            <a:bodyPr anchor="t" rtlCol="false" tIns="0" lIns="0" bIns="0" rIns="0">
              <a:spAutoFit/>
            </a:bodyPr>
            <a:lstStyle/>
            <a:p>
              <a:pPr algn="ctr">
                <a:lnSpc>
                  <a:spcPts val="3079"/>
                </a:lnSpc>
              </a:pPr>
              <a:r>
                <a:rPr lang="en-US" sz="2199">
                  <a:solidFill>
                    <a:srgbClr val="000000"/>
                  </a:solidFill>
                  <a:latin typeface="Carlito"/>
                </a:rPr>
                <a:t>WampServer une plateforme de développement Web de type WAMP</a:t>
              </a:r>
            </a:p>
          </p:txBody>
        </p:sp>
      </p:grpSp>
      <p:grpSp>
        <p:nvGrpSpPr>
          <p:cNvPr name="Group 15" id="15"/>
          <p:cNvGrpSpPr>
            <a:grpSpLocks noChangeAspect="true"/>
          </p:cNvGrpSpPr>
          <p:nvPr/>
        </p:nvGrpSpPr>
        <p:grpSpPr>
          <a:xfrm rot="0">
            <a:off x="12045176" y="3898537"/>
            <a:ext cx="2911631" cy="2911631"/>
            <a:chOff x="0" y="0"/>
            <a:chExt cx="6311900" cy="6311900"/>
          </a:xfrm>
        </p:grpSpPr>
        <p:sp>
          <p:nvSpPr>
            <p:cNvPr name="Freeform 16" id="16"/>
            <p:cNvSpPr/>
            <p:nvPr/>
          </p:nvSpPr>
          <p:spPr>
            <a:xfrm flipH="false" flipV="false" rot="0">
              <a:off x="8255" y="8255"/>
              <a:ext cx="6295390" cy="6295390"/>
            </a:xfrm>
            <a:custGeom>
              <a:avLst/>
              <a:gdLst/>
              <a:ahLst/>
              <a:cxnLst/>
              <a:rect r="r" b="b" t="t" l="l"/>
              <a:pathLst>
                <a:path h="6295390" w="6295390">
                  <a:moveTo>
                    <a:pt x="0" y="0"/>
                  </a:moveTo>
                  <a:lnTo>
                    <a:pt x="6295390" y="0"/>
                  </a:lnTo>
                  <a:lnTo>
                    <a:pt x="6295390" y="6295390"/>
                  </a:lnTo>
                  <a:lnTo>
                    <a:pt x="0" y="6295390"/>
                  </a:lnTo>
                  <a:close/>
                </a:path>
              </a:pathLst>
            </a:custGeom>
            <a:blipFill>
              <a:blip r:embed="rId5"/>
              <a:stretch>
                <a:fillRect l="-181" t="0" r="-181" b="0"/>
              </a:stretch>
            </a:blipFill>
          </p:spPr>
        </p:sp>
        <p:sp>
          <p:nvSpPr>
            <p:cNvPr name="Freeform 17" id="17"/>
            <p:cNvSpPr/>
            <p:nvPr/>
          </p:nvSpPr>
          <p:spPr>
            <a:xfrm flipH="false" flipV="false" rot="0">
              <a:off x="0" y="0"/>
              <a:ext cx="6311900" cy="6311900"/>
            </a:xfrm>
            <a:custGeom>
              <a:avLst/>
              <a:gdLst/>
              <a:ahLst/>
              <a:cxnLst/>
              <a:rect r="r" b="b" t="t" l="l"/>
              <a:pathLst>
                <a:path h="6311900" w="6311900">
                  <a:moveTo>
                    <a:pt x="6311900" y="6311900"/>
                  </a:moveTo>
                  <a:lnTo>
                    <a:pt x="0" y="6311900"/>
                  </a:lnTo>
                  <a:lnTo>
                    <a:pt x="0" y="0"/>
                  </a:lnTo>
                  <a:lnTo>
                    <a:pt x="6311900" y="0"/>
                  </a:lnTo>
                  <a:lnTo>
                    <a:pt x="6311900" y="6311900"/>
                  </a:lnTo>
                  <a:close/>
                  <a:moveTo>
                    <a:pt x="16510" y="6295390"/>
                  </a:moveTo>
                  <a:lnTo>
                    <a:pt x="6295390" y="6295390"/>
                  </a:lnTo>
                  <a:lnTo>
                    <a:pt x="6295390" y="16510"/>
                  </a:lnTo>
                  <a:lnTo>
                    <a:pt x="16510" y="16510"/>
                  </a:lnTo>
                  <a:lnTo>
                    <a:pt x="16510" y="6295390"/>
                  </a:lnTo>
                  <a:close/>
                </a:path>
              </a:pathLst>
            </a:custGeom>
            <a:solidFill>
              <a:srgbClr val="D5D3ED"/>
            </a:solidFill>
          </p:spPr>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sp>
        <p:nvSpPr>
          <p:cNvPr name="Freeform 3" id="3"/>
          <p:cNvSpPr/>
          <p:nvPr/>
        </p:nvSpPr>
        <p:spPr>
          <a:xfrm flipH="false" flipV="false" rot="0">
            <a:off x="-2726294" y="4693578"/>
            <a:ext cx="25241977" cy="19120797"/>
          </a:xfrm>
          <a:custGeom>
            <a:avLst/>
            <a:gdLst/>
            <a:ahLst/>
            <a:cxnLst/>
            <a:rect r="r" b="b" t="t" l="l"/>
            <a:pathLst>
              <a:path h="19120797" w="25241977">
                <a:moveTo>
                  <a:pt x="0" y="0"/>
                </a:moveTo>
                <a:lnTo>
                  <a:pt x="25241977" y="0"/>
                </a:lnTo>
                <a:lnTo>
                  <a:pt x="25241977" y="19120797"/>
                </a:lnTo>
                <a:lnTo>
                  <a:pt x="0" y="191207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64787" y="5631756"/>
            <a:ext cx="2200719" cy="2200719"/>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8CEE9"/>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1565147" y="6557088"/>
            <a:ext cx="6117099" cy="1275387"/>
          </a:xfrm>
          <a:prstGeom prst="rect">
            <a:avLst/>
          </a:prstGeom>
        </p:spPr>
        <p:txBody>
          <a:bodyPr anchor="t" rtlCol="false" tIns="0" lIns="0" bIns="0" rIns="0">
            <a:spAutoFit/>
          </a:bodyPr>
          <a:lstStyle/>
          <a:p>
            <a:pPr>
              <a:lnSpc>
                <a:spcPts val="9824"/>
              </a:lnSpc>
            </a:pPr>
            <a:r>
              <a:rPr lang="en-US" sz="8931" spc="-312">
                <a:solidFill>
                  <a:srgbClr val="392E2E"/>
                </a:solidFill>
                <a:latin typeface="Livvic Bold"/>
              </a:rPr>
              <a:t>Services</a:t>
            </a:r>
          </a:p>
        </p:txBody>
      </p:sp>
      <p:sp>
        <p:nvSpPr>
          <p:cNvPr name="TextBox 8" id="8"/>
          <p:cNvSpPr txBox="true"/>
          <p:nvPr/>
        </p:nvSpPr>
        <p:spPr>
          <a:xfrm rot="0">
            <a:off x="1565147" y="8019587"/>
            <a:ext cx="7205447" cy="9392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We open investment for those of you who</a:t>
            </a:r>
          </a:p>
          <a:p>
            <a:pPr>
              <a:lnSpc>
                <a:spcPts val="3636"/>
              </a:lnSpc>
            </a:pPr>
            <a:r>
              <a:rPr lang="en-US" sz="2693" spc="-94">
                <a:solidFill>
                  <a:srgbClr val="392E2E"/>
                </a:solidFill>
                <a:latin typeface="Telegraf Medium"/>
              </a:rPr>
              <a:t>want to do business with us.</a:t>
            </a:r>
          </a:p>
        </p:txBody>
      </p:sp>
      <p:grpSp>
        <p:nvGrpSpPr>
          <p:cNvPr name="Group 9" id="9"/>
          <p:cNvGrpSpPr/>
          <p:nvPr/>
        </p:nvGrpSpPr>
        <p:grpSpPr>
          <a:xfrm rot="0">
            <a:off x="10337184" y="6909762"/>
            <a:ext cx="922713" cy="922713"/>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1B3E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grpSp>
        <p:nvGrpSpPr>
          <p:cNvPr name="Group 12" id="12"/>
          <p:cNvGrpSpPr/>
          <p:nvPr/>
        </p:nvGrpSpPr>
        <p:grpSpPr>
          <a:xfrm rot="0">
            <a:off x="10337184" y="8335587"/>
            <a:ext cx="922713" cy="922713"/>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1B3E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TextBox 15" id="15"/>
          <p:cNvSpPr txBox="true"/>
          <p:nvPr/>
        </p:nvSpPr>
        <p:spPr>
          <a:xfrm rot="0">
            <a:off x="11757744" y="8259387"/>
            <a:ext cx="5501556" cy="9392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Serving you in the process of</a:t>
            </a:r>
          </a:p>
          <a:p>
            <a:pPr>
              <a:lnSpc>
                <a:spcPts val="3636"/>
              </a:lnSpc>
            </a:pPr>
            <a:r>
              <a:rPr lang="en-US" sz="2693" spc="-94">
                <a:solidFill>
                  <a:srgbClr val="392E2E"/>
                </a:solidFill>
                <a:latin typeface="Telegraf Medium"/>
              </a:rPr>
              <a:t>building construction.</a:t>
            </a:r>
          </a:p>
        </p:txBody>
      </p:sp>
      <p:sp>
        <p:nvSpPr>
          <p:cNvPr name="TextBox 16" id="16"/>
          <p:cNvSpPr txBox="true"/>
          <p:nvPr/>
        </p:nvSpPr>
        <p:spPr>
          <a:xfrm rot="0">
            <a:off x="11757744" y="7091495"/>
            <a:ext cx="5956713" cy="9392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Serve the purchase of building</a:t>
            </a:r>
          </a:p>
          <a:p>
            <a:pPr>
              <a:lnSpc>
                <a:spcPts val="3636"/>
              </a:lnSpc>
            </a:pPr>
            <a:r>
              <a:rPr lang="en-US" sz="2693" spc="-94">
                <a:solidFill>
                  <a:srgbClr val="392E2E"/>
                </a:solidFill>
                <a:latin typeface="Telegraf Medium"/>
              </a:rPr>
              <a:t>materials.</a:t>
            </a:r>
          </a:p>
        </p:txBody>
      </p:sp>
      <p:sp>
        <p:nvSpPr>
          <p:cNvPr name="TextBox 17" id="17"/>
          <p:cNvSpPr txBox="true"/>
          <p:nvPr/>
        </p:nvSpPr>
        <p:spPr>
          <a:xfrm rot="0">
            <a:off x="9894694" y="7091495"/>
            <a:ext cx="1807693" cy="541147"/>
          </a:xfrm>
          <a:prstGeom prst="rect">
            <a:avLst/>
          </a:prstGeom>
        </p:spPr>
        <p:txBody>
          <a:bodyPr anchor="t" rtlCol="false" tIns="0" lIns="0" bIns="0" rIns="0">
            <a:spAutoFit/>
          </a:bodyPr>
          <a:lstStyle/>
          <a:p>
            <a:pPr algn="ctr">
              <a:lnSpc>
                <a:spcPts val="4176"/>
              </a:lnSpc>
            </a:pPr>
            <a:r>
              <a:rPr lang="en-US" sz="3093" spc="-108">
                <a:solidFill>
                  <a:srgbClr val="FFFFFF"/>
                </a:solidFill>
                <a:latin typeface="Telegraf Medium Bold"/>
              </a:rPr>
              <a:t>01</a:t>
            </a:r>
          </a:p>
        </p:txBody>
      </p:sp>
      <p:sp>
        <p:nvSpPr>
          <p:cNvPr name="TextBox 18" id="18"/>
          <p:cNvSpPr txBox="true"/>
          <p:nvPr/>
        </p:nvSpPr>
        <p:spPr>
          <a:xfrm rot="0">
            <a:off x="9894694" y="8488270"/>
            <a:ext cx="1807693" cy="541147"/>
          </a:xfrm>
          <a:prstGeom prst="rect">
            <a:avLst/>
          </a:prstGeom>
        </p:spPr>
        <p:txBody>
          <a:bodyPr anchor="t" rtlCol="false" tIns="0" lIns="0" bIns="0" rIns="0">
            <a:spAutoFit/>
          </a:bodyPr>
          <a:lstStyle/>
          <a:p>
            <a:pPr algn="ctr">
              <a:lnSpc>
                <a:spcPts val="4176"/>
              </a:lnSpc>
            </a:pPr>
            <a:r>
              <a:rPr lang="en-US" sz="3093" spc="-108">
                <a:solidFill>
                  <a:srgbClr val="FFFFFF"/>
                </a:solidFill>
                <a:latin typeface="Telegraf Medium Bold"/>
              </a:rPr>
              <a:t>02</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206998" y="-2192571"/>
            <a:ext cx="14327266" cy="16683862"/>
          </a:xfrm>
          <a:custGeom>
            <a:avLst/>
            <a:gdLst/>
            <a:ahLst/>
            <a:cxnLst/>
            <a:rect r="r" b="b" t="t" l="l"/>
            <a:pathLst>
              <a:path h="16683862" w="14327266">
                <a:moveTo>
                  <a:pt x="0" y="0"/>
                </a:moveTo>
                <a:lnTo>
                  <a:pt x="14327266" y="0"/>
                </a:lnTo>
                <a:lnTo>
                  <a:pt x="14327266" y="16683862"/>
                </a:lnTo>
                <a:lnTo>
                  <a:pt x="0" y="16683862"/>
                </a:lnTo>
                <a:lnTo>
                  <a:pt x="0"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261293" y="3979846"/>
            <a:ext cx="12465631" cy="1875440"/>
          </a:xfrm>
          <a:prstGeom prst="rect">
            <a:avLst/>
          </a:prstGeom>
        </p:spPr>
        <p:txBody>
          <a:bodyPr anchor="t" rtlCol="false" tIns="0" lIns="0" bIns="0" rIns="0">
            <a:spAutoFit/>
          </a:bodyPr>
          <a:lstStyle/>
          <a:p>
            <a:pPr algn="ctr">
              <a:lnSpc>
                <a:spcPts val="14531"/>
              </a:lnSpc>
            </a:pPr>
            <a:r>
              <a:rPr lang="en-US" sz="13210" spc="-462">
                <a:solidFill>
                  <a:srgbClr val="392E2E"/>
                </a:solidFill>
                <a:latin typeface="Livvic Bold"/>
              </a:rPr>
              <a:t>Conclusion</a:t>
            </a:r>
          </a:p>
        </p:txBody>
      </p:sp>
      <p:sp>
        <p:nvSpPr>
          <p:cNvPr name="TextBox 4" id="4"/>
          <p:cNvSpPr txBox="true"/>
          <p:nvPr/>
        </p:nvSpPr>
        <p:spPr>
          <a:xfrm rot="0">
            <a:off x="2684614" y="5989134"/>
            <a:ext cx="15027948" cy="1558553"/>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a:rPr>
              <a:t>En guise de conclusion générale sur ce thème, nous pouvons affirmer que notre analyse approfondie des besoins, notre conception méticuleuse et notre mise en œuvre efficace nous ont permis de réaliser une solution solide et prometteuse.</a:t>
            </a:r>
          </a:p>
        </p:txBody>
      </p:sp>
      <p:grpSp>
        <p:nvGrpSpPr>
          <p:cNvPr name="Group 5" id="5"/>
          <p:cNvGrpSpPr/>
          <p:nvPr/>
        </p:nvGrpSpPr>
        <p:grpSpPr>
          <a:xfrm rot="-1738088">
            <a:off x="-3812047" y="8117472"/>
            <a:ext cx="7308537" cy="3654269"/>
            <a:chOff x="0" y="0"/>
            <a:chExt cx="812800" cy="406400"/>
          </a:xfrm>
        </p:grpSpPr>
        <p:sp>
          <p:nvSpPr>
            <p:cNvPr name="Freeform 6" id="6"/>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7" id="7"/>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1738088">
            <a:off x="10703569" y="-2477014"/>
            <a:ext cx="7308537" cy="3654269"/>
            <a:chOff x="0" y="0"/>
            <a:chExt cx="812800" cy="406400"/>
          </a:xfrm>
        </p:grpSpPr>
        <p:sp>
          <p:nvSpPr>
            <p:cNvPr name="Freeform 9" id="9"/>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10" id="10"/>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1738088">
            <a:off x="680624" y="8993414"/>
            <a:ext cx="6487203" cy="2507707"/>
            <a:chOff x="0" y="0"/>
            <a:chExt cx="721457" cy="278888"/>
          </a:xfrm>
        </p:grpSpPr>
        <p:sp>
          <p:nvSpPr>
            <p:cNvPr name="Freeform 12" id="12"/>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3" id="13"/>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1738088">
            <a:off x="15196240" y="-1601072"/>
            <a:ext cx="6487203" cy="2507707"/>
            <a:chOff x="0" y="0"/>
            <a:chExt cx="721457" cy="278888"/>
          </a:xfrm>
        </p:grpSpPr>
        <p:sp>
          <p:nvSpPr>
            <p:cNvPr name="Freeform 15" id="15"/>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6" id="16"/>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true" flipV="false" rot="0">
            <a:off x="3261293" y="3116299"/>
            <a:ext cx="1363218" cy="1739354"/>
          </a:xfrm>
          <a:custGeom>
            <a:avLst/>
            <a:gdLst/>
            <a:ahLst/>
            <a:cxnLst/>
            <a:rect r="r" b="b" t="t" l="l"/>
            <a:pathLst>
              <a:path h="1739354" w="1363218">
                <a:moveTo>
                  <a:pt x="1363218" y="0"/>
                </a:moveTo>
                <a:lnTo>
                  <a:pt x="0" y="0"/>
                </a:lnTo>
                <a:lnTo>
                  <a:pt x="0" y="1739354"/>
                </a:lnTo>
                <a:lnTo>
                  <a:pt x="1363218" y="1739354"/>
                </a:lnTo>
                <a:lnTo>
                  <a:pt x="136321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6137274" y="2718508"/>
            <a:ext cx="6013451" cy="934806"/>
          </a:xfrm>
          <a:custGeom>
            <a:avLst/>
            <a:gdLst/>
            <a:ahLst/>
            <a:cxnLst/>
            <a:rect r="r" b="b" t="t" l="l"/>
            <a:pathLst>
              <a:path h="934806" w="6013451">
                <a:moveTo>
                  <a:pt x="0" y="0"/>
                </a:moveTo>
                <a:lnTo>
                  <a:pt x="6013452" y="0"/>
                </a:lnTo>
                <a:lnTo>
                  <a:pt x="6013452" y="934806"/>
                </a:lnTo>
                <a:lnTo>
                  <a:pt x="0" y="9348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800100" y="135047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6898072" y="2875271"/>
            <a:ext cx="4945117" cy="533573"/>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Bold"/>
              </a:rPr>
              <a:t>La dernière étape ?</a:t>
            </a:r>
          </a:p>
        </p:txBody>
      </p:sp>
      <p:sp>
        <p:nvSpPr>
          <p:cNvPr name="Freeform 21" id="21"/>
          <p:cNvSpPr/>
          <p:nvPr/>
        </p:nvSpPr>
        <p:spPr>
          <a:xfrm flipH="false" flipV="false" rot="0">
            <a:off x="14994779" y="798490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1590945">
            <a:off x="-1520672" y="282197"/>
            <a:ext cx="21329345" cy="10984613"/>
          </a:xfrm>
          <a:custGeom>
            <a:avLst/>
            <a:gdLst/>
            <a:ahLst/>
            <a:cxnLst/>
            <a:rect r="r" b="b" t="t" l="l"/>
            <a:pathLst>
              <a:path h="10984613" w="21329345">
                <a:moveTo>
                  <a:pt x="0" y="0"/>
                </a:moveTo>
                <a:lnTo>
                  <a:pt x="21329344" y="0"/>
                </a:lnTo>
                <a:lnTo>
                  <a:pt x="21329344" y="10984613"/>
                </a:lnTo>
                <a:lnTo>
                  <a:pt x="0" y="10984613"/>
                </a:lnTo>
                <a:lnTo>
                  <a:pt x="0" y="0"/>
                </a:lnTo>
                <a:close/>
              </a:path>
            </a:pathLst>
          </a:custGeom>
          <a:blipFill>
            <a:blip r:embed="rId2"/>
            <a:stretch>
              <a:fillRect l="0" t="0" r="0" b="0"/>
            </a:stretch>
          </a:blipFill>
        </p:spPr>
      </p:sp>
      <p:sp>
        <p:nvSpPr>
          <p:cNvPr name="Freeform 3" id="3"/>
          <p:cNvSpPr/>
          <p:nvPr/>
        </p:nvSpPr>
        <p:spPr>
          <a:xfrm flipH="false" flipV="false" rot="-6127228">
            <a:off x="63667" y="-4460281"/>
            <a:ext cx="6913678" cy="8145718"/>
          </a:xfrm>
          <a:custGeom>
            <a:avLst/>
            <a:gdLst/>
            <a:ahLst/>
            <a:cxnLst/>
            <a:rect r="r" b="b" t="t" l="l"/>
            <a:pathLst>
              <a:path h="8145718" w="6913678">
                <a:moveTo>
                  <a:pt x="0" y="0"/>
                </a:moveTo>
                <a:lnTo>
                  <a:pt x="6913678" y="0"/>
                </a:lnTo>
                <a:lnTo>
                  <a:pt x="6913678" y="8145718"/>
                </a:lnTo>
                <a:lnTo>
                  <a:pt x="0" y="8145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172762" y="3549060"/>
            <a:ext cx="13942476" cy="2022681"/>
          </a:xfrm>
          <a:prstGeom prst="rect">
            <a:avLst/>
          </a:prstGeom>
        </p:spPr>
        <p:txBody>
          <a:bodyPr anchor="t" rtlCol="false" tIns="0" lIns="0" bIns="0" rIns="0">
            <a:spAutoFit/>
          </a:bodyPr>
          <a:lstStyle/>
          <a:p>
            <a:pPr algn="ctr">
              <a:lnSpc>
                <a:spcPts val="15615"/>
              </a:lnSpc>
            </a:pPr>
            <a:r>
              <a:rPr lang="en-US" sz="14195" spc="-496">
                <a:solidFill>
                  <a:srgbClr val="392E2E"/>
                </a:solidFill>
                <a:latin typeface="Livvic Bold"/>
              </a:rPr>
              <a:t>MERCI!</a:t>
            </a:r>
          </a:p>
        </p:txBody>
      </p:sp>
      <p:sp>
        <p:nvSpPr>
          <p:cNvPr name="TextBox 5" id="5"/>
          <p:cNvSpPr txBox="true"/>
          <p:nvPr/>
        </p:nvSpPr>
        <p:spPr>
          <a:xfrm rot="0">
            <a:off x="2613434" y="5679254"/>
            <a:ext cx="14593574" cy="1773062"/>
          </a:xfrm>
          <a:prstGeom prst="rect">
            <a:avLst/>
          </a:prstGeom>
        </p:spPr>
        <p:txBody>
          <a:bodyPr anchor="t" rtlCol="false" tIns="0" lIns="0" bIns="0" rIns="0">
            <a:spAutoFit/>
          </a:bodyPr>
          <a:lstStyle/>
          <a:p>
            <a:pPr algn="ctr">
              <a:lnSpc>
                <a:spcPts val="4624"/>
              </a:lnSpc>
            </a:pPr>
            <a:r>
              <a:rPr lang="en-US" sz="3425" spc="-119">
                <a:solidFill>
                  <a:srgbClr val="392E2E"/>
                </a:solidFill>
                <a:latin typeface="Telegraf Medium"/>
              </a:rPr>
              <a:t>Merci pour votre attention pendant le temps de présentation.</a:t>
            </a:r>
          </a:p>
          <a:p>
            <a:pPr algn="ctr">
              <a:lnSpc>
                <a:spcPts val="4624"/>
              </a:lnSpc>
            </a:pPr>
            <a:r>
              <a:rPr lang="en-US" sz="3425" spc="-119">
                <a:solidFill>
                  <a:srgbClr val="392E2E"/>
                </a:solidFill>
                <a:latin typeface="Telegraf Medium"/>
              </a:rPr>
              <a:t>Esperant qu'on a pu vous donner un aperçu clair et concis de notre mémoire.</a:t>
            </a:r>
          </a:p>
        </p:txBody>
      </p:sp>
      <p:sp>
        <p:nvSpPr>
          <p:cNvPr name="Freeform 6" id="6"/>
          <p:cNvSpPr/>
          <p:nvPr/>
        </p:nvSpPr>
        <p:spPr>
          <a:xfrm flipH="true" flipV="true" rot="-6127228">
            <a:off x="11749635" y="6484988"/>
            <a:ext cx="6913678" cy="8145718"/>
          </a:xfrm>
          <a:custGeom>
            <a:avLst/>
            <a:gdLst/>
            <a:ahLst/>
            <a:cxnLst/>
            <a:rect r="r" b="b" t="t" l="l"/>
            <a:pathLst>
              <a:path h="8145718" w="6913678">
                <a:moveTo>
                  <a:pt x="6913678" y="8145718"/>
                </a:moveTo>
                <a:lnTo>
                  <a:pt x="0" y="8145718"/>
                </a:lnTo>
                <a:lnTo>
                  <a:pt x="0" y="0"/>
                </a:lnTo>
                <a:lnTo>
                  <a:pt x="6913678" y="0"/>
                </a:lnTo>
                <a:lnTo>
                  <a:pt x="6913678" y="814571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738381" y="3415710"/>
            <a:ext cx="936184" cy="936184"/>
          </a:xfrm>
          <a:custGeom>
            <a:avLst/>
            <a:gdLst/>
            <a:ahLst/>
            <a:cxnLst/>
            <a:rect r="r" b="b" t="t" l="l"/>
            <a:pathLst>
              <a:path h="936184" w="936184">
                <a:moveTo>
                  <a:pt x="0" y="0"/>
                </a:moveTo>
                <a:lnTo>
                  <a:pt x="936185" y="0"/>
                </a:lnTo>
                <a:lnTo>
                  <a:pt x="936185" y="936184"/>
                </a:lnTo>
                <a:lnTo>
                  <a:pt x="0" y="93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613434" y="4342924"/>
            <a:ext cx="936184" cy="936184"/>
          </a:xfrm>
          <a:custGeom>
            <a:avLst/>
            <a:gdLst/>
            <a:ahLst/>
            <a:cxnLst/>
            <a:rect r="r" b="b" t="t" l="l"/>
            <a:pathLst>
              <a:path h="936184" w="936184">
                <a:moveTo>
                  <a:pt x="0" y="0"/>
                </a:moveTo>
                <a:lnTo>
                  <a:pt x="936185" y="0"/>
                </a:lnTo>
                <a:lnTo>
                  <a:pt x="936185" y="936184"/>
                </a:lnTo>
                <a:lnTo>
                  <a:pt x="0" y="93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206998" y="-2192571"/>
            <a:ext cx="14327266" cy="16683862"/>
          </a:xfrm>
          <a:custGeom>
            <a:avLst/>
            <a:gdLst/>
            <a:ahLst/>
            <a:cxnLst/>
            <a:rect r="r" b="b" t="t" l="l"/>
            <a:pathLst>
              <a:path h="16683862" w="14327266">
                <a:moveTo>
                  <a:pt x="0" y="0"/>
                </a:moveTo>
                <a:lnTo>
                  <a:pt x="14327266" y="0"/>
                </a:lnTo>
                <a:lnTo>
                  <a:pt x="14327266" y="16683862"/>
                </a:lnTo>
                <a:lnTo>
                  <a:pt x="0" y="16683862"/>
                </a:lnTo>
                <a:lnTo>
                  <a:pt x="0"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409830" y="3695457"/>
            <a:ext cx="12465631" cy="1875440"/>
          </a:xfrm>
          <a:prstGeom prst="rect">
            <a:avLst/>
          </a:prstGeom>
        </p:spPr>
        <p:txBody>
          <a:bodyPr anchor="t" rtlCol="false" tIns="0" lIns="0" bIns="0" rIns="0">
            <a:spAutoFit/>
          </a:bodyPr>
          <a:lstStyle/>
          <a:p>
            <a:pPr algn="ctr">
              <a:lnSpc>
                <a:spcPts val="14531"/>
              </a:lnSpc>
            </a:pPr>
            <a:r>
              <a:rPr lang="en-US" sz="13210" spc="-462">
                <a:solidFill>
                  <a:srgbClr val="392E2E"/>
                </a:solidFill>
                <a:latin typeface="Livvic Bold"/>
              </a:rPr>
              <a:t>Introduction</a:t>
            </a:r>
          </a:p>
        </p:txBody>
      </p:sp>
      <p:sp>
        <p:nvSpPr>
          <p:cNvPr name="TextBox 4" id="4"/>
          <p:cNvSpPr txBox="true"/>
          <p:nvPr/>
        </p:nvSpPr>
        <p:spPr>
          <a:xfrm rot="0">
            <a:off x="2449231" y="5723297"/>
            <a:ext cx="15027948" cy="1038398"/>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a:rPr>
              <a:t>Dans cette présentation introductive, nous explorerons</a:t>
            </a:r>
            <a:r>
              <a:rPr lang="en-US" sz="2990" spc="-104">
                <a:solidFill>
                  <a:srgbClr val="392E2E"/>
                </a:solidFill>
                <a:latin typeface="Telegraf Medium Bold"/>
              </a:rPr>
              <a:t>: </a:t>
            </a:r>
            <a:r>
              <a:rPr lang="en-US" sz="2990" spc="-104">
                <a:solidFill>
                  <a:srgbClr val="392E2E"/>
                </a:solidFill>
                <a:latin typeface="Telegraf Medium"/>
              </a:rPr>
              <a:t>l'organisme d'accueil, la problématique qui se pose et la solution envisagée pour y remédier.</a:t>
            </a:r>
          </a:p>
        </p:txBody>
      </p:sp>
      <p:grpSp>
        <p:nvGrpSpPr>
          <p:cNvPr name="Group 5" id="5"/>
          <p:cNvGrpSpPr/>
          <p:nvPr/>
        </p:nvGrpSpPr>
        <p:grpSpPr>
          <a:xfrm rot="-1738088">
            <a:off x="-3812047" y="8117472"/>
            <a:ext cx="7308537" cy="3654269"/>
            <a:chOff x="0" y="0"/>
            <a:chExt cx="812800" cy="406400"/>
          </a:xfrm>
        </p:grpSpPr>
        <p:sp>
          <p:nvSpPr>
            <p:cNvPr name="Freeform 6" id="6"/>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7" id="7"/>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1738088">
            <a:off x="10703569" y="-2477014"/>
            <a:ext cx="7308537" cy="3654269"/>
            <a:chOff x="0" y="0"/>
            <a:chExt cx="812800" cy="406400"/>
          </a:xfrm>
        </p:grpSpPr>
        <p:sp>
          <p:nvSpPr>
            <p:cNvPr name="Freeform 9" id="9"/>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10" id="10"/>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1738088">
            <a:off x="680624" y="8993414"/>
            <a:ext cx="6487203" cy="2507707"/>
            <a:chOff x="0" y="0"/>
            <a:chExt cx="721457" cy="278888"/>
          </a:xfrm>
        </p:grpSpPr>
        <p:sp>
          <p:nvSpPr>
            <p:cNvPr name="Freeform 12" id="12"/>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3" id="13"/>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1738088">
            <a:off x="15196240" y="-1601072"/>
            <a:ext cx="6487203" cy="2507707"/>
            <a:chOff x="0" y="0"/>
            <a:chExt cx="721457" cy="278888"/>
          </a:xfrm>
        </p:grpSpPr>
        <p:sp>
          <p:nvSpPr>
            <p:cNvPr name="Freeform 15" id="15"/>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6" id="16"/>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true" flipV="false" rot="0">
            <a:off x="3261293" y="3116299"/>
            <a:ext cx="1363218" cy="1739354"/>
          </a:xfrm>
          <a:custGeom>
            <a:avLst/>
            <a:gdLst/>
            <a:ahLst/>
            <a:cxnLst/>
            <a:rect r="r" b="b" t="t" l="l"/>
            <a:pathLst>
              <a:path h="1739354" w="1363218">
                <a:moveTo>
                  <a:pt x="1363218" y="0"/>
                </a:moveTo>
                <a:lnTo>
                  <a:pt x="0" y="0"/>
                </a:lnTo>
                <a:lnTo>
                  <a:pt x="0" y="1739354"/>
                </a:lnTo>
                <a:lnTo>
                  <a:pt x="1363218" y="1739354"/>
                </a:lnTo>
                <a:lnTo>
                  <a:pt x="136321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6137274" y="2718508"/>
            <a:ext cx="6013451" cy="934806"/>
          </a:xfrm>
          <a:custGeom>
            <a:avLst/>
            <a:gdLst/>
            <a:ahLst/>
            <a:cxnLst/>
            <a:rect r="r" b="b" t="t" l="l"/>
            <a:pathLst>
              <a:path h="934806" w="6013451">
                <a:moveTo>
                  <a:pt x="0" y="0"/>
                </a:moveTo>
                <a:lnTo>
                  <a:pt x="6013452" y="0"/>
                </a:lnTo>
                <a:lnTo>
                  <a:pt x="6013452" y="934806"/>
                </a:lnTo>
                <a:lnTo>
                  <a:pt x="0" y="9348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800100" y="135047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6898072" y="2875271"/>
            <a:ext cx="4945117" cy="533573"/>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Bold"/>
              </a:rPr>
              <a:t>La première étape ?</a:t>
            </a:r>
          </a:p>
        </p:txBody>
      </p:sp>
      <p:sp>
        <p:nvSpPr>
          <p:cNvPr name="Freeform 21" id="21"/>
          <p:cNvSpPr/>
          <p:nvPr/>
        </p:nvSpPr>
        <p:spPr>
          <a:xfrm flipH="false" flipV="false" rot="0">
            <a:off x="14994779" y="798490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sp>
        <p:nvSpPr>
          <p:cNvPr name="Freeform 2" id="2"/>
          <p:cNvSpPr/>
          <p:nvPr/>
        </p:nvSpPr>
        <p:spPr>
          <a:xfrm flipH="false" flipV="false" rot="-4926573">
            <a:off x="8212496" y="-5048039"/>
            <a:ext cx="10878842" cy="12951002"/>
          </a:xfrm>
          <a:custGeom>
            <a:avLst/>
            <a:gdLst/>
            <a:ahLst/>
            <a:cxnLst/>
            <a:rect r="r" b="b" t="t" l="l"/>
            <a:pathLst>
              <a:path h="12951002" w="10878842">
                <a:moveTo>
                  <a:pt x="0" y="0"/>
                </a:moveTo>
                <a:lnTo>
                  <a:pt x="10878842" y="0"/>
                </a:lnTo>
                <a:lnTo>
                  <a:pt x="10878842" y="12951002"/>
                </a:lnTo>
                <a:lnTo>
                  <a:pt x="0" y="12951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250314">
            <a:off x="9367524" y="-950787"/>
            <a:ext cx="10663123" cy="7821559"/>
            <a:chOff x="0" y="0"/>
            <a:chExt cx="4198620" cy="3079750"/>
          </a:xfrm>
        </p:grpSpPr>
        <p:sp>
          <p:nvSpPr>
            <p:cNvPr name="Freeform 4" id="4"/>
            <p:cNvSpPr/>
            <p:nvPr/>
          </p:nvSpPr>
          <p:spPr>
            <a:xfrm flipH="false" flipV="false" rot="0">
              <a:off x="-12699" y="-2540"/>
              <a:ext cx="4215129" cy="3083560"/>
            </a:xfrm>
            <a:custGeom>
              <a:avLst/>
              <a:gdLst/>
              <a:ahLst/>
              <a:cxnLst/>
              <a:rect r="r" b="b" t="t" l="l"/>
              <a:pathLst>
                <a:path h="3083560" w="4215129">
                  <a:moveTo>
                    <a:pt x="4196079" y="1511300"/>
                  </a:moveTo>
                  <a:cubicBezTo>
                    <a:pt x="4199889" y="1508760"/>
                    <a:pt x="4203699" y="1507490"/>
                    <a:pt x="4206239" y="1503680"/>
                  </a:cubicBezTo>
                  <a:cubicBezTo>
                    <a:pt x="4208779" y="1501140"/>
                    <a:pt x="4213859" y="1497330"/>
                    <a:pt x="4213859" y="1493520"/>
                  </a:cubicBezTo>
                  <a:cubicBezTo>
                    <a:pt x="4213859" y="1490980"/>
                    <a:pt x="4208779" y="1487170"/>
                    <a:pt x="4206239" y="1484630"/>
                  </a:cubicBezTo>
                  <a:lnTo>
                    <a:pt x="4194809" y="1473200"/>
                  </a:lnTo>
                  <a:cubicBezTo>
                    <a:pt x="4197349" y="1470660"/>
                    <a:pt x="4202429" y="1469390"/>
                    <a:pt x="4202429" y="1465580"/>
                  </a:cubicBezTo>
                  <a:cubicBezTo>
                    <a:pt x="4204969" y="1455420"/>
                    <a:pt x="4208779" y="1445260"/>
                    <a:pt x="4208779" y="1435100"/>
                  </a:cubicBezTo>
                  <a:cubicBezTo>
                    <a:pt x="4208779" y="1430020"/>
                    <a:pt x="4199889" y="1426210"/>
                    <a:pt x="4194809" y="1419860"/>
                  </a:cubicBezTo>
                  <a:cubicBezTo>
                    <a:pt x="4199889" y="1419860"/>
                    <a:pt x="4202429" y="1419860"/>
                    <a:pt x="4206239" y="1418590"/>
                  </a:cubicBezTo>
                  <a:lnTo>
                    <a:pt x="4206239" y="1414780"/>
                  </a:lnTo>
                  <a:lnTo>
                    <a:pt x="4194809" y="1414780"/>
                  </a:lnTo>
                  <a:cubicBezTo>
                    <a:pt x="4187189" y="1409700"/>
                    <a:pt x="4179569" y="1399540"/>
                    <a:pt x="4177029" y="1400810"/>
                  </a:cubicBezTo>
                  <a:cubicBezTo>
                    <a:pt x="4163059" y="1408430"/>
                    <a:pt x="4163059" y="1398270"/>
                    <a:pt x="4160519" y="1390650"/>
                  </a:cubicBezTo>
                  <a:cubicBezTo>
                    <a:pt x="4155439" y="1391920"/>
                    <a:pt x="4150359" y="1393190"/>
                    <a:pt x="4146549" y="1391920"/>
                  </a:cubicBezTo>
                  <a:cubicBezTo>
                    <a:pt x="4137659" y="1390650"/>
                    <a:pt x="4128769" y="1386840"/>
                    <a:pt x="4119879" y="1386840"/>
                  </a:cubicBezTo>
                  <a:cubicBezTo>
                    <a:pt x="4108449" y="1385570"/>
                    <a:pt x="4095749" y="1385570"/>
                    <a:pt x="4083049" y="1384300"/>
                  </a:cubicBezTo>
                  <a:cubicBezTo>
                    <a:pt x="4063999" y="1381760"/>
                    <a:pt x="4044949" y="1379220"/>
                    <a:pt x="4025899" y="1376680"/>
                  </a:cubicBezTo>
                  <a:cubicBezTo>
                    <a:pt x="4024629" y="1376680"/>
                    <a:pt x="4022089" y="1379220"/>
                    <a:pt x="4020819" y="1379220"/>
                  </a:cubicBezTo>
                  <a:cubicBezTo>
                    <a:pt x="4010659" y="1377950"/>
                    <a:pt x="4000499" y="1376680"/>
                    <a:pt x="3991609" y="1374140"/>
                  </a:cubicBezTo>
                  <a:cubicBezTo>
                    <a:pt x="3989069" y="1372870"/>
                    <a:pt x="3987799" y="1366520"/>
                    <a:pt x="3987799" y="1363980"/>
                  </a:cubicBezTo>
                  <a:cubicBezTo>
                    <a:pt x="4001769" y="1353820"/>
                    <a:pt x="4015740" y="1343660"/>
                    <a:pt x="4024629" y="1337310"/>
                  </a:cubicBezTo>
                  <a:cubicBezTo>
                    <a:pt x="4034789" y="1336040"/>
                    <a:pt x="4041139" y="1334770"/>
                    <a:pt x="4050029" y="1334770"/>
                  </a:cubicBezTo>
                  <a:cubicBezTo>
                    <a:pt x="4042409" y="1324610"/>
                    <a:pt x="4037329" y="1319530"/>
                    <a:pt x="4030979" y="1311910"/>
                  </a:cubicBezTo>
                  <a:cubicBezTo>
                    <a:pt x="4027169" y="1313180"/>
                    <a:pt x="4023359" y="1314450"/>
                    <a:pt x="4017009" y="1316990"/>
                  </a:cubicBezTo>
                  <a:cubicBezTo>
                    <a:pt x="4017009" y="1310640"/>
                    <a:pt x="4017009" y="1304290"/>
                    <a:pt x="4018279" y="1304290"/>
                  </a:cubicBezTo>
                  <a:cubicBezTo>
                    <a:pt x="4023359" y="1303020"/>
                    <a:pt x="4030979" y="1301750"/>
                    <a:pt x="4034789" y="1304290"/>
                  </a:cubicBezTo>
                  <a:cubicBezTo>
                    <a:pt x="4039869" y="1308100"/>
                    <a:pt x="4042409" y="1314450"/>
                    <a:pt x="4047489" y="1322070"/>
                  </a:cubicBezTo>
                  <a:cubicBezTo>
                    <a:pt x="4050029" y="1322070"/>
                    <a:pt x="4055109" y="1323340"/>
                    <a:pt x="4060189" y="1323340"/>
                  </a:cubicBezTo>
                  <a:cubicBezTo>
                    <a:pt x="4058919" y="1306830"/>
                    <a:pt x="4058919" y="1306830"/>
                    <a:pt x="4044949" y="1282700"/>
                  </a:cubicBezTo>
                  <a:cubicBezTo>
                    <a:pt x="4062729" y="1282700"/>
                    <a:pt x="4067809" y="1277620"/>
                    <a:pt x="4063999" y="1259840"/>
                  </a:cubicBezTo>
                  <a:cubicBezTo>
                    <a:pt x="4075429" y="1258570"/>
                    <a:pt x="4088129" y="1257300"/>
                    <a:pt x="4099559" y="1257300"/>
                  </a:cubicBezTo>
                  <a:cubicBezTo>
                    <a:pt x="4098289" y="1254760"/>
                    <a:pt x="4095749" y="1249680"/>
                    <a:pt x="4094479" y="1245870"/>
                  </a:cubicBezTo>
                  <a:cubicBezTo>
                    <a:pt x="4099559" y="1247140"/>
                    <a:pt x="4103369" y="1248410"/>
                    <a:pt x="4105909" y="1249680"/>
                  </a:cubicBezTo>
                  <a:cubicBezTo>
                    <a:pt x="4107179" y="1243330"/>
                    <a:pt x="4107179" y="1236980"/>
                    <a:pt x="4108449" y="1231900"/>
                  </a:cubicBezTo>
                  <a:cubicBezTo>
                    <a:pt x="4109719" y="1225550"/>
                    <a:pt x="4110989" y="1217930"/>
                    <a:pt x="4112259" y="1211580"/>
                  </a:cubicBezTo>
                  <a:cubicBezTo>
                    <a:pt x="4112259" y="1209040"/>
                    <a:pt x="4110989" y="1205230"/>
                    <a:pt x="4112259" y="1201420"/>
                  </a:cubicBezTo>
                  <a:cubicBezTo>
                    <a:pt x="4116069" y="1191260"/>
                    <a:pt x="4117339" y="1176020"/>
                    <a:pt x="4113529" y="1168400"/>
                  </a:cubicBezTo>
                  <a:cubicBezTo>
                    <a:pt x="4116069" y="1165860"/>
                    <a:pt x="4117339" y="1162050"/>
                    <a:pt x="4117339" y="1159510"/>
                  </a:cubicBezTo>
                  <a:cubicBezTo>
                    <a:pt x="4117339" y="1149350"/>
                    <a:pt x="4117339" y="1137920"/>
                    <a:pt x="4116069" y="1127760"/>
                  </a:cubicBezTo>
                  <a:cubicBezTo>
                    <a:pt x="4114799" y="1117600"/>
                    <a:pt x="4113529" y="1108710"/>
                    <a:pt x="4112259" y="1098550"/>
                  </a:cubicBezTo>
                  <a:cubicBezTo>
                    <a:pt x="4110989" y="1096010"/>
                    <a:pt x="4110989" y="1093470"/>
                    <a:pt x="4112259" y="1089660"/>
                  </a:cubicBezTo>
                  <a:cubicBezTo>
                    <a:pt x="4116069" y="1079500"/>
                    <a:pt x="4118609" y="1069340"/>
                    <a:pt x="4110989" y="1059180"/>
                  </a:cubicBezTo>
                  <a:cubicBezTo>
                    <a:pt x="4108449" y="1056640"/>
                    <a:pt x="4109719" y="1050290"/>
                    <a:pt x="4110989" y="1046480"/>
                  </a:cubicBezTo>
                  <a:cubicBezTo>
                    <a:pt x="4114799" y="1032510"/>
                    <a:pt x="4107179" y="1021080"/>
                    <a:pt x="4093209" y="1018540"/>
                  </a:cubicBezTo>
                  <a:lnTo>
                    <a:pt x="4088129" y="1018540"/>
                  </a:lnTo>
                  <a:cubicBezTo>
                    <a:pt x="4089399" y="1014730"/>
                    <a:pt x="4090669" y="1013460"/>
                    <a:pt x="4091939" y="1010920"/>
                  </a:cubicBezTo>
                  <a:cubicBezTo>
                    <a:pt x="4088129" y="1009650"/>
                    <a:pt x="4084319" y="1009650"/>
                    <a:pt x="4081779" y="1007110"/>
                  </a:cubicBezTo>
                  <a:cubicBezTo>
                    <a:pt x="4079239" y="1005840"/>
                    <a:pt x="4077969" y="1002030"/>
                    <a:pt x="4075429" y="1000760"/>
                  </a:cubicBezTo>
                  <a:cubicBezTo>
                    <a:pt x="4065269" y="995680"/>
                    <a:pt x="4053839" y="990600"/>
                    <a:pt x="4042409" y="985520"/>
                  </a:cubicBezTo>
                  <a:cubicBezTo>
                    <a:pt x="4038599" y="984250"/>
                    <a:pt x="4033519" y="984250"/>
                    <a:pt x="4029709" y="984250"/>
                  </a:cubicBezTo>
                  <a:cubicBezTo>
                    <a:pt x="4027169" y="985520"/>
                    <a:pt x="4025899" y="980440"/>
                    <a:pt x="4023359" y="980440"/>
                  </a:cubicBezTo>
                  <a:cubicBezTo>
                    <a:pt x="4005579" y="976630"/>
                    <a:pt x="3987799" y="974090"/>
                    <a:pt x="3970019" y="969010"/>
                  </a:cubicBezTo>
                  <a:cubicBezTo>
                    <a:pt x="3956049" y="963930"/>
                    <a:pt x="3939539" y="974090"/>
                    <a:pt x="3925569" y="963930"/>
                  </a:cubicBezTo>
                  <a:cubicBezTo>
                    <a:pt x="3924299" y="962660"/>
                    <a:pt x="3921759" y="965200"/>
                    <a:pt x="3920489" y="965200"/>
                  </a:cubicBezTo>
                  <a:cubicBezTo>
                    <a:pt x="3909059" y="962660"/>
                    <a:pt x="3898899" y="969010"/>
                    <a:pt x="3887469" y="965200"/>
                  </a:cubicBezTo>
                  <a:cubicBezTo>
                    <a:pt x="3876039" y="961390"/>
                    <a:pt x="3863339" y="960120"/>
                    <a:pt x="3858259" y="948690"/>
                  </a:cubicBezTo>
                  <a:cubicBezTo>
                    <a:pt x="3853179" y="937260"/>
                    <a:pt x="3849369" y="925830"/>
                    <a:pt x="3849369" y="914400"/>
                  </a:cubicBezTo>
                  <a:cubicBezTo>
                    <a:pt x="3850639" y="900430"/>
                    <a:pt x="3856989" y="885190"/>
                    <a:pt x="3832859" y="887730"/>
                  </a:cubicBezTo>
                  <a:cubicBezTo>
                    <a:pt x="3834129" y="885190"/>
                    <a:pt x="3834129" y="882650"/>
                    <a:pt x="3835399" y="881380"/>
                  </a:cubicBezTo>
                  <a:cubicBezTo>
                    <a:pt x="3761739" y="873760"/>
                    <a:pt x="3688079" y="867410"/>
                    <a:pt x="3615689" y="859790"/>
                  </a:cubicBezTo>
                  <a:cubicBezTo>
                    <a:pt x="3613149" y="850900"/>
                    <a:pt x="3610609" y="840740"/>
                    <a:pt x="3608069" y="826770"/>
                  </a:cubicBezTo>
                  <a:cubicBezTo>
                    <a:pt x="3622039" y="842010"/>
                    <a:pt x="3634739" y="850900"/>
                    <a:pt x="3652519" y="849630"/>
                  </a:cubicBezTo>
                  <a:cubicBezTo>
                    <a:pt x="3653789" y="839470"/>
                    <a:pt x="3652519" y="831850"/>
                    <a:pt x="3642359" y="825500"/>
                  </a:cubicBezTo>
                  <a:cubicBezTo>
                    <a:pt x="3641089" y="824230"/>
                    <a:pt x="3639819" y="819150"/>
                    <a:pt x="3641089" y="816610"/>
                  </a:cubicBezTo>
                  <a:cubicBezTo>
                    <a:pt x="3646169" y="803910"/>
                    <a:pt x="3651249" y="792480"/>
                    <a:pt x="3655059" y="781050"/>
                  </a:cubicBezTo>
                  <a:cubicBezTo>
                    <a:pt x="3660139" y="784860"/>
                    <a:pt x="3663949" y="787400"/>
                    <a:pt x="3669029" y="789940"/>
                  </a:cubicBezTo>
                  <a:lnTo>
                    <a:pt x="3671569" y="787400"/>
                  </a:lnTo>
                  <a:lnTo>
                    <a:pt x="3656329" y="764540"/>
                  </a:lnTo>
                  <a:cubicBezTo>
                    <a:pt x="3666489" y="767080"/>
                    <a:pt x="3675379" y="768350"/>
                    <a:pt x="3686809" y="770890"/>
                  </a:cubicBezTo>
                  <a:cubicBezTo>
                    <a:pt x="3682999" y="763270"/>
                    <a:pt x="3679189" y="758190"/>
                    <a:pt x="3679189" y="758190"/>
                  </a:cubicBezTo>
                  <a:cubicBezTo>
                    <a:pt x="3685539" y="753110"/>
                    <a:pt x="3691889" y="748030"/>
                    <a:pt x="3700779" y="741680"/>
                  </a:cubicBezTo>
                  <a:cubicBezTo>
                    <a:pt x="3700779" y="740410"/>
                    <a:pt x="3702049" y="732790"/>
                    <a:pt x="3705859" y="731520"/>
                  </a:cubicBezTo>
                  <a:cubicBezTo>
                    <a:pt x="3713479" y="727710"/>
                    <a:pt x="3716019" y="734060"/>
                    <a:pt x="3718559" y="740410"/>
                  </a:cubicBezTo>
                  <a:cubicBezTo>
                    <a:pt x="3719829" y="744220"/>
                    <a:pt x="3727449" y="745490"/>
                    <a:pt x="3732529" y="746760"/>
                  </a:cubicBezTo>
                  <a:cubicBezTo>
                    <a:pt x="3737609" y="748030"/>
                    <a:pt x="3743959" y="748030"/>
                    <a:pt x="3750309" y="746760"/>
                  </a:cubicBezTo>
                  <a:cubicBezTo>
                    <a:pt x="3760469" y="746760"/>
                    <a:pt x="3770629" y="745490"/>
                    <a:pt x="3784599" y="744220"/>
                  </a:cubicBezTo>
                  <a:cubicBezTo>
                    <a:pt x="3774440" y="741680"/>
                    <a:pt x="3766819" y="739140"/>
                    <a:pt x="3760469" y="737870"/>
                  </a:cubicBezTo>
                  <a:cubicBezTo>
                    <a:pt x="3760469" y="736600"/>
                    <a:pt x="3760469" y="735330"/>
                    <a:pt x="3759199" y="734060"/>
                  </a:cubicBezTo>
                  <a:cubicBezTo>
                    <a:pt x="3769359" y="731520"/>
                    <a:pt x="3779519" y="728980"/>
                    <a:pt x="3788409" y="726440"/>
                  </a:cubicBezTo>
                  <a:cubicBezTo>
                    <a:pt x="3798569" y="728980"/>
                    <a:pt x="3807459" y="732790"/>
                    <a:pt x="3815079" y="735330"/>
                  </a:cubicBezTo>
                  <a:cubicBezTo>
                    <a:pt x="3817619" y="758190"/>
                    <a:pt x="3832859" y="739140"/>
                    <a:pt x="3841749" y="741680"/>
                  </a:cubicBezTo>
                  <a:cubicBezTo>
                    <a:pt x="3839209" y="736600"/>
                    <a:pt x="3835399" y="731520"/>
                    <a:pt x="3831590" y="725170"/>
                  </a:cubicBezTo>
                  <a:cubicBezTo>
                    <a:pt x="3848099"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69" y="736600"/>
                  </a:cubicBezTo>
                  <a:cubicBezTo>
                    <a:pt x="3992879" y="735330"/>
                    <a:pt x="3995419" y="735330"/>
                    <a:pt x="3996690" y="734060"/>
                  </a:cubicBezTo>
                  <a:cubicBezTo>
                    <a:pt x="3999230" y="725170"/>
                    <a:pt x="4000499"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19"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19" y="78740"/>
                  </a:lnTo>
                  <a:cubicBezTo>
                    <a:pt x="2221230" y="80010"/>
                    <a:pt x="2200909" y="85090"/>
                    <a:pt x="2180590" y="86360"/>
                  </a:cubicBezTo>
                  <a:cubicBezTo>
                    <a:pt x="2148840" y="88900"/>
                    <a:pt x="2115819" y="90170"/>
                    <a:pt x="2084069" y="92710"/>
                  </a:cubicBezTo>
                  <a:cubicBezTo>
                    <a:pt x="2076449" y="92710"/>
                    <a:pt x="2067559"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1"/>
                  </a:cubicBezTo>
                  <a:cubicBezTo>
                    <a:pt x="29210" y="1938021"/>
                    <a:pt x="29210" y="1967231"/>
                    <a:pt x="34290" y="1968500"/>
                  </a:cubicBezTo>
                  <a:cubicBezTo>
                    <a:pt x="43180" y="1972310"/>
                    <a:pt x="45720" y="1983740"/>
                    <a:pt x="53340" y="1988821"/>
                  </a:cubicBezTo>
                  <a:cubicBezTo>
                    <a:pt x="54610" y="1990091"/>
                    <a:pt x="55880" y="1992631"/>
                    <a:pt x="55880" y="1992631"/>
                  </a:cubicBezTo>
                  <a:cubicBezTo>
                    <a:pt x="45720" y="2004060"/>
                    <a:pt x="60960" y="1998981"/>
                    <a:pt x="63500" y="2004060"/>
                  </a:cubicBezTo>
                  <a:cubicBezTo>
                    <a:pt x="60960" y="2010410"/>
                    <a:pt x="55880" y="2016760"/>
                    <a:pt x="54610" y="2024381"/>
                  </a:cubicBezTo>
                  <a:cubicBezTo>
                    <a:pt x="53340" y="2032001"/>
                    <a:pt x="54610" y="2038351"/>
                    <a:pt x="66040" y="2034541"/>
                  </a:cubicBezTo>
                  <a:cubicBezTo>
                    <a:pt x="64770" y="2045971"/>
                    <a:pt x="63500" y="2056131"/>
                    <a:pt x="62230" y="2067561"/>
                  </a:cubicBezTo>
                  <a:cubicBezTo>
                    <a:pt x="63500" y="2067561"/>
                    <a:pt x="64770" y="2066291"/>
                    <a:pt x="64770" y="2066291"/>
                  </a:cubicBezTo>
                  <a:cubicBezTo>
                    <a:pt x="68580" y="2075181"/>
                    <a:pt x="71120" y="2082801"/>
                    <a:pt x="74930" y="2090421"/>
                  </a:cubicBezTo>
                  <a:cubicBezTo>
                    <a:pt x="81280" y="2090421"/>
                    <a:pt x="87630" y="2091691"/>
                    <a:pt x="95250" y="2092960"/>
                  </a:cubicBezTo>
                  <a:lnTo>
                    <a:pt x="95250" y="2096771"/>
                  </a:lnTo>
                  <a:cubicBezTo>
                    <a:pt x="91440" y="2098041"/>
                    <a:pt x="87630" y="2099310"/>
                    <a:pt x="83820" y="2100581"/>
                  </a:cubicBezTo>
                  <a:cubicBezTo>
                    <a:pt x="85090" y="2101851"/>
                    <a:pt x="87630" y="2101851"/>
                    <a:pt x="87630" y="2101851"/>
                  </a:cubicBezTo>
                  <a:cubicBezTo>
                    <a:pt x="88900" y="2120901"/>
                    <a:pt x="105410" y="2118361"/>
                    <a:pt x="116840" y="2123441"/>
                  </a:cubicBezTo>
                  <a:cubicBezTo>
                    <a:pt x="121920" y="2125981"/>
                    <a:pt x="128270" y="2127251"/>
                    <a:pt x="132080" y="2125981"/>
                  </a:cubicBezTo>
                  <a:cubicBezTo>
                    <a:pt x="139700" y="2122171"/>
                    <a:pt x="144780" y="2123441"/>
                    <a:pt x="144780" y="2131060"/>
                  </a:cubicBezTo>
                  <a:cubicBezTo>
                    <a:pt x="144780" y="2134871"/>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1"/>
                    <a:pt x="265430" y="2128521"/>
                  </a:cubicBezTo>
                  <a:cubicBezTo>
                    <a:pt x="275590" y="2128521"/>
                    <a:pt x="284480" y="2128521"/>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19" y="3074670"/>
                    <a:pt x="881380" y="3075940"/>
                    <a:pt x="878840" y="3077210"/>
                  </a:cubicBezTo>
                  <a:cubicBezTo>
                    <a:pt x="881380" y="3078480"/>
                    <a:pt x="883920" y="3081020"/>
                    <a:pt x="887730" y="3082290"/>
                  </a:cubicBezTo>
                  <a:cubicBezTo>
                    <a:pt x="891539" y="3083560"/>
                    <a:pt x="895349"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599" y="3012440"/>
                    <a:pt x="1374140" y="3012440"/>
                  </a:cubicBezTo>
                  <a:cubicBezTo>
                    <a:pt x="1375410" y="3017520"/>
                    <a:pt x="1374140" y="3023870"/>
                    <a:pt x="1376680" y="3025140"/>
                  </a:cubicBezTo>
                  <a:cubicBezTo>
                    <a:pt x="1380490" y="3027680"/>
                    <a:pt x="1386840" y="3027680"/>
                    <a:pt x="1391919" y="3026410"/>
                  </a:cubicBezTo>
                  <a:cubicBezTo>
                    <a:pt x="1398269" y="3025140"/>
                    <a:pt x="1405889" y="3018790"/>
                    <a:pt x="1408430" y="3021330"/>
                  </a:cubicBezTo>
                  <a:cubicBezTo>
                    <a:pt x="1421130" y="3031490"/>
                    <a:pt x="1430019" y="3022600"/>
                    <a:pt x="1436369" y="3017520"/>
                  </a:cubicBezTo>
                  <a:cubicBezTo>
                    <a:pt x="1441449" y="3018790"/>
                    <a:pt x="1443989" y="3022600"/>
                    <a:pt x="1446530" y="3021330"/>
                  </a:cubicBezTo>
                  <a:cubicBezTo>
                    <a:pt x="1452880" y="3020060"/>
                    <a:pt x="1460499" y="3018790"/>
                    <a:pt x="1466849" y="3017520"/>
                  </a:cubicBezTo>
                  <a:cubicBezTo>
                    <a:pt x="1480819" y="3013710"/>
                    <a:pt x="1496060" y="3011170"/>
                    <a:pt x="1510030" y="3011170"/>
                  </a:cubicBezTo>
                  <a:cubicBezTo>
                    <a:pt x="1529080" y="3009900"/>
                    <a:pt x="1546860" y="3004820"/>
                    <a:pt x="1565910" y="3003550"/>
                  </a:cubicBezTo>
                  <a:cubicBezTo>
                    <a:pt x="1574799" y="3002280"/>
                    <a:pt x="1583690" y="3004820"/>
                    <a:pt x="1592580" y="3006090"/>
                  </a:cubicBezTo>
                  <a:cubicBezTo>
                    <a:pt x="1595119" y="3006090"/>
                    <a:pt x="1598930" y="3006090"/>
                    <a:pt x="1598930" y="3004820"/>
                  </a:cubicBezTo>
                  <a:cubicBezTo>
                    <a:pt x="1598930" y="2992120"/>
                    <a:pt x="1619249" y="2998470"/>
                    <a:pt x="1616710" y="2984500"/>
                  </a:cubicBezTo>
                  <a:cubicBezTo>
                    <a:pt x="1619249"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09" y="2980690"/>
                    <a:pt x="1691640" y="2979420"/>
                    <a:pt x="1700530" y="2985770"/>
                  </a:cubicBezTo>
                  <a:cubicBezTo>
                    <a:pt x="1699259" y="2987040"/>
                    <a:pt x="1696719" y="2988310"/>
                    <a:pt x="1694180" y="2990850"/>
                  </a:cubicBezTo>
                  <a:cubicBezTo>
                    <a:pt x="1709419" y="2987040"/>
                    <a:pt x="1723390" y="2979420"/>
                    <a:pt x="1738630" y="2980690"/>
                  </a:cubicBezTo>
                  <a:cubicBezTo>
                    <a:pt x="1753869" y="2980690"/>
                    <a:pt x="1769109" y="2983230"/>
                    <a:pt x="1783080" y="2974340"/>
                  </a:cubicBezTo>
                  <a:cubicBezTo>
                    <a:pt x="1784350" y="2978150"/>
                    <a:pt x="1784350" y="2981960"/>
                    <a:pt x="1786890" y="2983230"/>
                  </a:cubicBezTo>
                  <a:cubicBezTo>
                    <a:pt x="1790700" y="2985770"/>
                    <a:pt x="1797050" y="2987040"/>
                    <a:pt x="1798319" y="2985770"/>
                  </a:cubicBezTo>
                  <a:cubicBezTo>
                    <a:pt x="1805940" y="2974340"/>
                    <a:pt x="1818640" y="2975610"/>
                    <a:pt x="1826259" y="2981960"/>
                  </a:cubicBezTo>
                  <a:cubicBezTo>
                    <a:pt x="1836419" y="2989580"/>
                    <a:pt x="1842769" y="2983230"/>
                    <a:pt x="1851659" y="2981960"/>
                  </a:cubicBezTo>
                  <a:cubicBezTo>
                    <a:pt x="1844039" y="2978150"/>
                    <a:pt x="1837689" y="2974340"/>
                    <a:pt x="1831339" y="2971800"/>
                  </a:cubicBezTo>
                  <a:cubicBezTo>
                    <a:pt x="1832609" y="2970530"/>
                    <a:pt x="1832609" y="2969260"/>
                    <a:pt x="1833879" y="2967990"/>
                  </a:cubicBezTo>
                  <a:cubicBezTo>
                    <a:pt x="1837689" y="2969260"/>
                    <a:pt x="1842769" y="2970530"/>
                    <a:pt x="1846579" y="2973070"/>
                  </a:cubicBezTo>
                  <a:cubicBezTo>
                    <a:pt x="1847849" y="2967990"/>
                    <a:pt x="1850389" y="2964180"/>
                    <a:pt x="1851659" y="2960370"/>
                  </a:cubicBezTo>
                  <a:cubicBezTo>
                    <a:pt x="1864359" y="2966720"/>
                    <a:pt x="1875789" y="2971799"/>
                    <a:pt x="1889759" y="2962909"/>
                  </a:cubicBezTo>
                  <a:cubicBezTo>
                    <a:pt x="1892299" y="2961639"/>
                    <a:pt x="1902459" y="2954020"/>
                    <a:pt x="1899919" y="2966720"/>
                  </a:cubicBezTo>
                  <a:cubicBezTo>
                    <a:pt x="1893569" y="2970530"/>
                    <a:pt x="1887219" y="2974340"/>
                    <a:pt x="1880869" y="2976880"/>
                  </a:cubicBezTo>
                  <a:cubicBezTo>
                    <a:pt x="1880869" y="2978150"/>
                    <a:pt x="1882139" y="2978150"/>
                    <a:pt x="1882139" y="2979420"/>
                  </a:cubicBezTo>
                  <a:cubicBezTo>
                    <a:pt x="1889759" y="2978149"/>
                    <a:pt x="1898649" y="2976880"/>
                    <a:pt x="1907539" y="2975609"/>
                  </a:cubicBezTo>
                  <a:cubicBezTo>
                    <a:pt x="1904999" y="2971799"/>
                    <a:pt x="1903729" y="2969259"/>
                    <a:pt x="1902459" y="2966720"/>
                  </a:cubicBezTo>
                  <a:cubicBezTo>
                    <a:pt x="1911349" y="2967990"/>
                    <a:pt x="1921509" y="2969259"/>
                    <a:pt x="1930399" y="2967990"/>
                  </a:cubicBezTo>
                  <a:cubicBezTo>
                    <a:pt x="1949449" y="2966720"/>
                    <a:pt x="1963419" y="2947670"/>
                    <a:pt x="1986279" y="2955290"/>
                  </a:cubicBezTo>
                  <a:cubicBezTo>
                    <a:pt x="1993899" y="2957830"/>
                    <a:pt x="2011679" y="2955290"/>
                    <a:pt x="2012949" y="2938780"/>
                  </a:cubicBezTo>
                  <a:cubicBezTo>
                    <a:pt x="2012949" y="2942590"/>
                    <a:pt x="2012949" y="2947670"/>
                    <a:pt x="2014219" y="2950209"/>
                  </a:cubicBezTo>
                  <a:cubicBezTo>
                    <a:pt x="2026919" y="2946399"/>
                    <a:pt x="2038349" y="2942589"/>
                    <a:pt x="2051049" y="2938780"/>
                  </a:cubicBezTo>
                  <a:cubicBezTo>
                    <a:pt x="2051049" y="2940050"/>
                    <a:pt x="2048509" y="2943859"/>
                    <a:pt x="2049779" y="2946400"/>
                  </a:cubicBezTo>
                  <a:cubicBezTo>
                    <a:pt x="2049779" y="2950210"/>
                    <a:pt x="2052319" y="2954020"/>
                    <a:pt x="2054859" y="2956560"/>
                  </a:cubicBezTo>
                  <a:cubicBezTo>
                    <a:pt x="2056129" y="2957830"/>
                    <a:pt x="2062479" y="2956560"/>
                    <a:pt x="2062479" y="2955290"/>
                  </a:cubicBezTo>
                  <a:cubicBezTo>
                    <a:pt x="2065019" y="2943860"/>
                    <a:pt x="2073909" y="2945130"/>
                    <a:pt x="2082799" y="2945130"/>
                  </a:cubicBezTo>
                  <a:cubicBezTo>
                    <a:pt x="2090419" y="2945130"/>
                    <a:pt x="2099309" y="2943859"/>
                    <a:pt x="2108199" y="2942590"/>
                  </a:cubicBezTo>
                  <a:cubicBezTo>
                    <a:pt x="2112009" y="2936240"/>
                    <a:pt x="2114549" y="2926080"/>
                    <a:pt x="2127249" y="2938780"/>
                  </a:cubicBezTo>
                  <a:cubicBezTo>
                    <a:pt x="2132329" y="2943859"/>
                    <a:pt x="2145029" y="2942590"/>
                    <a:pt x="2146299" y="2932430"/>
                  </a:cubicBezTo>
                  <a:lnTo>
                    <a:pt x="2199639" y="2932430"/>
                  </a:lnTo>
                  <a:lnTo>
                    <a:pt x="2199639" y="2934970"/>
                  </a:lnTo>
                  <a:cubicBezTo>
                    <a:pt x="2205989" y="2933699"/>
                    <a:pt x="2212339" y="2931159"/>
                    <a:pt x="2217419" y="2929890"/>
                  </a:cubicBezTo>
                  <a:cubicBezTo>
                    <a:pt x="2221229" y="2936240"/>
                    <a:pt x="2225039" y="2942590"/>
                    <a:pt x="2230119" y="2950210"/>
                  </a:cubicBezTo>
                  <a:cubicBezTo>
                    <a:pt x="2239009" y="2926080"/>
                    <a:pt x="2249169" y="2921000"/>
                    <a:pt x="2266949" y="2929890"/>
                  </a:cubicBezTo>
                  <a:cubicBezTo>
                    <a:pt x="2269489" y="2931160"/>
                    <a:pt x="2269489" y="2937510"/>
                    <a:pt x="2270759" y="2942590"/>
                  </a:cubicBezTo>
                  <a:cubicBezTo>
                    <a:pt x="2272029" y="2941320"/>
                    <a:pt x="2279649" y="2938780"/>
                    <a:pt x="2279649" y="2937510"/>
                  </a:cubicBezTo>
                  <a:cubicBezTo>
                    <a:pt x="2278379" y="2927350"/>
                    <a:pt x="2292349" y="2934970"/>
                    <a:pt x="2291079" y="2927350"/>
                  </a:cubicBezTo>
                  <a:cubicBezTo>
                    <a:pt x="2302509" y="2932430"/>
                    <a:pt x="2305049" y="2924810"/>
                    <a:pt x="2307589" y="2919730"/>
                  </a:cubicBezTo>
                  <a:cubicBezTo>
                    <a:pt x="2302509" y="2915920"/>
                    <a:pt x="2299969" y="2913380"/>
                    <a:pt x="2296159" y="2909570"/>
                  </a:cubicBezTo>
                  <a:cubicBezTo>
                    <a:pt x="2297429" y="2908299"/>
                    <a:pt x="2297429" y="2907030"/>
                    <a:pt x="2298699" y="2905759"/>
                  </a:cubicBezTo>
                  <a:cubicBezTo>
                    <a:pt x="2308859" y="2912109"/>
                    <a:pt x="2319019" y="2918459"/>
                    <a:pt x="2325369" y="2922270"/>
                  </a:cubicBezTo>
                  <a:cubicBezTo>
                    <a:pt x="2335529" y="2920999"/>
                    <a:pt x="2344419" y="2920999"/>
                    <a:pt x="2353309" y="2919730"/>
                  </a:cubicBezTo>
                  <a:cubicBezTo>
                    <a:pt x="2362199" y="2918460"/>
                    <a:pt x="2371089" y="2914650"/>
                    <a:pt x="2381249" y="2912109"/>
                  </a:cubicBezTo>
                  <a:cubicBezTo>
                    <a:pt x="2382519" y="2914649"/>
                    <a:pt x="2383789" y="2915920"/>
                    <a:pt x="2385059" y="2918459"/>
                  </a:cubicBezTo>
                  <a:cubicBezTo>
                    <a:pt x="2388869" y="2913380"/>
                    <a:pt x="2391409" y="2908299"/>
                    <a:pt x="2396489" y="2899409"/>
                  </a:cubicBezTo>
                  <a:lnTo>
                    <a:pt x="2396489" y="2919730"/>
                  </a:lnTo>
                  <a:cubicBezTo>
                    <a:pt x="2407919" y="2912109"/>
                    <a:pt x="2416809" y="2905759"/>
                    <a:pt x="2424429" y="2899409"/>
                  </a:cubicBezTo>
                  <a:cubicBezTo>
                    <a:pt x="2429509" y="2908299"/>
                    <a:pt x="2433319" y="2917189"/>
                    <a:pt x="2437129" y="2924809"/>
                  </a:cubicBezTo>
                  <a:cubicBezTo>
                    <a:pt x="2438399" y="2924809"/>
                    <a:pt x="2438399" y="2923539"/>
                    <a:pt x="2439669" y="2923539"/>
                  </a:cubicBezTo>
                  <a:cubicBezTo>
                    <a:pt x="2438399" y="2918459"/>
                    <a:pt x="2437129" y="2913379"/>
                    <a:pt x="2434589" y="2907029"/>
                  </a:cubicBezTo>
                  <a:lnTo>
                    <a:pt x="2499359" y="2907029"/>
                  </a:lnTo>
                  <a:cubicBezTo>
                    <a:pt x="2505709" y="2895599"/>
                    <a:pt x="2519679" y="2894329"/>
                    <a:pt x="2531109" y="2905759"/>
                  </a:cubicBezTo>
                  <a:cubicBezTo>
                    <a:pt x="2547619" y="2922269"/>
                    <a:pt x="2550159" y="2922269"/>
                    <a:pt x="2560319" y="2898139"/>
                  </a:cubicBezTo>
                  <a:cubicBezTo>
                    <a:pt x="2565399" y="2900679"/>
                    <a:pt x="2570479" y="2903219"/>
                    <a:pt x="2576829" y="2907029"/>
                  </a:cubicBezTo>
                  <a:cubicBezTo>
                    <a:pt x="2584449" y="2890519"/>
                    <a:pt x="2597149" y="2890519"/>
                    <a:pt x="2612389" y="2895599"/>
                  </a:cubicBezTo>
                  <a:cubicBezTo>
                    <a:pt x="2620009" y="2898139"/>
                    <a:pt x="2628899" y="2893059"/>
                    <a:pt x="2637789" y="2890519"/>
                  </a:cubicBezTo>
                  <a:lnTo>
                    <a:pt x="2644139" y="2896869"/>
                  </a:lnTo>
                  <a:cubicBezTo>
                    <a:pt x="2651759" y="2894329"/>
                    <a:pt x="2658109" y="2893059"/>
                    <a:pt x="2664459" y="2890519"/>
                  </a:cubicBezTo>
                  <a:cubicBezTo>
                    <a:pt x="2665730" y="2894329"/>
                    <a:pt x="2665730" y="2896869"/>
                    <a:pt x="2666999" y="2903219"/>
                  </a:cubicBezTo>
                  <a:cubicBezTo>
                    <a:pt x="2672079" y="2898139"/>
                    <a:pt x="2675889" y="2893059"/>
                    <a:pt x="2682239" y="2886709"/>
                  </a:cubicBezTo>
                  <a:cubicBezTo>
                    <a:pt x="2687319" y="2893059"/>
                    <a:pt x="2691129" y="2899409"/>
                    <a:pt x="2696209" y="2905759"/>
                  </a:cubicBezTo>
                  <a:cubicBezTo>
                    <a:pt x="2705099" y="2905759"/>
                    <a:pt x="2719069" y="2913379"/>
                    <a:pt x="2721609" y="2893059"/>
                  </a:cubicBezTo>
                  <a:cubicBezTo>
                    <a:pt x="2721609" y="2890519"/>
                    <a:pt x="2729230" y="2886709"/>
                    <a:pt x="2733039" y="2885439"/>
                  </a:cubicBezTo>
                  <a:cubicBezTo>
                    <a:pt x="2740659" y="2884169"/>
                    <a:pt x="2748279" y="2882899"/>
                    <a:pt x="2755899" y="2882899"/>
                  </a:cubicBezTo>
                  <a:cubicBezTo>
                    <a:pt x="2753359" y="2877819"/>
                    <a:pt x="2750819" y="2874009"/>
                    <a:pt x="2747009" y="2867659"/>
                  </a:cubicBezTo>
                  <a:cubicBezTo>
                    <a:pt x="2757169" y="2870199"/>
                    <a:pt x="2764789" y="2870199"/>
                    <a:pt x="2771139" y="2872739"/>
                  </a:cubicBezTo>
                  <a:cubicBezTo>
                    <a:pt x="2785109" y="2879089"/>
                    <a:pt x="2796539" y="2879089"/>
                    <a:pt x="2810509" y="2868929"/>
                  </a:cubicBezTo>
                  <a:cubicBezTo>
                    <a:pt x="2807969" y="2867659"/>
                    <a:pt x="2805430" y="2865119"/>
                    <a:pt x="2802889" y="2863849"/>
                  </a:cubicBezTo>
                  <a:cubicBezTo>
                    <a:pt x="2804159" y="2860039"/>
                    <a:pt x="2806699" y="2856229"/>
                    <a:pt x="2807969" y="2852419"/>
                  </a:cubicBezTo>
                  <a:cubicBezTo>
                    <a:pt x="2813049" y="2837179"/>
                    <a:pt x="2825749" y="2847339"/>
                    <a:pt x="2834639" y="2843529"/>
                  </a:cubicBezTo>
                  <a:cubicBezTo>
                    <a:pt x="2834639" y="2843529"/>
                    <a:pt x="2839719" y="2848609"/>
                    <a:pt x="2840989" y="2852419"/>
                  </a:cubicBezTo>
                  <a:cubicBezTo>
                    <a:pt x="2844799" y="2860039"/>
                    <a:pt x="2847339" y="2868929"/>
                    <a:pt x="2851149" y="2877819"/>
                  </a:cubicBezTo>
                  <a:cubicBezTo>
                    <a:pt x="2874009" y="2863849"/>
                    <a:pt x="2894329" y="2868929"/>
                    <a:pt x="2914649" y="2871469"/>
                  </a:cubicBezTo>
                  <a:cubicBezTo>
                    <a:pt x="2909569" y="2868929"/>
                    <a:pt x="2905759" y="2866389"/>
                    <a:pt x="2901949" y="2863849"/>
                  </a:cubicBezTo>
                  <a:cubicBezTo>
                    <a:pt x="2901949" y="2862579"/>
                    <a:pt x="2903219" y="2861309"/>
                    <a:pt x="2903219" y="2860039"/>
                  </a:cubicBezTo>
                  <a:cubicBezTo>
                    <a:pt x="2908299" y="2861309"/>
                    <a:pt x="2914649" y="2863849"/>
                    <a:pt x="2919730" y="2865119"/>
                  </a:cubicBezTo>
                  <a:cubicBezTo>
                    <a:pt x="2919730" y="2863849"/>
                    <a:pt x="2919730" y="2862579"/>
                    <a:pt x="2918459" y="2861309"/>
                  </a:cubicBezTo>
                  <a:cubicBezTo>
                    <a:pt x="2922269" y="2860039"/>
                    <a:pt x="2928619" y="2857499"/>
                    <a:pt x="2929889" y="2858769"/>
                  </a:cubicBezTo>
                  <a:cubicBezTo>
                    <a:pt x="2937509" y="2874009"/>
                    <a:pt x="2950209" y="2862579"/>
                    <a:pt x="2961639" y="2866389"/>
                  </a:cubicBezTo>
                  <a:cubicBezTo>
                    <a:pt x="2959099" y="2856229"/>
                    <a:pt x="2957829" y="2848609"/>
                    <a:pt x="2956559" y="2843529"/>
                  </a:cubicBezTo>
                  <a:cubicBezTo>
                    <a:pt x="2961639" y="2838449"/>
                    <a:pt x="2966719" y="2834639"/>
                    <a:pt x="2974339" y="2829559"/>
                  </a:cubicBezTo>
                  <a:cubicBezTo>
                    <a:pt x="2974339" y="2835909"/>
                    <a:pt x="2973069" y="2842259"/>
                    <a:pt x="2973069" y="2848609"/>
                  </a:cubicBezTo>
                  <a:cubicBezTo>
                    <a:pt x="2973069" y="2854959"/>
                    <a:pt x="2974339" y="2861309"/>
                    <a:pt x="2976879" y="2865119"/>
                  </a:cubicBezTo>
                  <a:cubicBezTo>
                    <a:pt x="2978149" y="2867659"/>
                    <a:pt x="2985769" y="2865119"/>
                    <a:pt x="2990849" y="2863849"/>
                  </a:cubicBezTo>
                  <a:cubicBezTo>
                    <a:pt x="2999739" y="2860039"/>
                    <a:pt x="3008629" y="2854959"/>
                    <a:pt x="3017519" y="2865119"/>
                  </a:cubicBezTo>
                  <a:cubicBezTo>
                    <a:pt x="3018790" y="2866389"/>
                    <a:pt x="3023869" y="2865119"/>
                    <a:pt x="3026409" y="2862579"/>
                  </a:cubicBezTo>
                  <a:cubicBezTo>
                    <a:pt x="3032759" y="2856229"/>
                    <a:pt x="3037839" y="2847339"/>
                    <a:pt x="3045459" y="2861309"/>
                  </a:cubicBezTo>
                  <a:cubicBezTo>
                    <a:pt x="3046730" y="2862579"/>
                    <a:pt x="3054349" y="2862579"/>
                    <a:pt x="3058159" y="2861309"/>
                  </a:cubicBezTo>
                  <a:cubicBezTo>
                    <a:pt x="3067049" y="2857499"/>
                    <a:pt x="3074669" y="2853689"/>
                    <a:pt x="3083559" y="2848609"/>
                  </a:cubicBezTo>
                  <a:cubicBezTo>
                    <a:pt x="3082289" y="2852419"/>
                    <a:pt x="3081019" y="2854959"/>
                    <a:pt x="3081019" y="2857499"/>
                  </a:cubicBezTo>
                  <a:cubicBezTo>
                    <a:pt x="3091180" y="2862579"/>
                    <a:pt x="3100069" y="2865119"/>
                    <a:pt x="3107690" y="2853689"/>
                  </a:cubicBezTo>
                  <a:cubicBezTo>
                    <a:pt x="3110230" y="2849879"/>
                    <a:pt x="3119119" y="2849879"/>
                    <a:pt x="3125469" y="2848609"/>
                  </a:cubicBezTo>
                  <a:cubicBezTo>
                    <a:pt x="3121659" y="2844799"/>
                    <a:pt x="3116580" y="2842259"/>
                    <a:pt x="3111499" y="2838449"/>
                  </a:cubicBezTo>
                  <a:cubicBezTo>
                    <a:pt x="3133089" y="2825749"/>
                    <a:pt x="3135629" y="2827019"/>
                    <a:pt x="3135629" y="2844799"/>
                  </a:cubicBezTo>
                  <a:cubicBezTo>
                    <a:pt x="3138169" y="2839719"/>
                    <a:pt x="3139439" y="2835909"/>
                    <a:pt x="3143249" y="2828289"/>
                  </a:cubicBezTo>
                  <a:cubicBezTo>
                    <a:pt x="3162299" y="2829559"/>
                    <a:pt x="3181349" y="2832099"/>
                    <a:pt x="3201669" y="2833369"/>
                  </a:cubicBezTo>
                  <a:lnTo>
                    <a:pt x="3201669" y="2839719"/>
                  </a:lnTo>
                  <a:lnTo>
                    <a:pt x="3194049" y="2839719"/>
                  </a:lnTo>
                  <a:cubicBezTo>
                    <a:pt x="3178809" y="2840989"/>
                    <a:pt x="3163569" y="2840989"/>
                    <a:pt x="3148329" y="2842259"/>
                  </a:cubicBezTo>
                  <a:cubicBezTo>
                    <a:pt x="3153409" y="2844799"/>
                    <a:pt x="3159759" y="2848609"/>
                    <a:pt x="3164839" y="2851149"/>
                  </a:cubicBezTo>
                  <a:cubicBezTo>
                    <a:pt x="3167379" y="2844799"/>
                    <a:pt x="3168649" y="2846069"/>
                    <a:pt x="3174999" y="2848609"/>
                  </a:cubicBezTo>
                  <a:cubicBezTo>
                    <a:pt x="3183889" y="2851149"/>
                    <a:pt x="3194049" y="2851149"/>
                    <a:pt x="3204209" y="2852419"/>
                  </a:cubicBezTo>
                  <a:cubicBezTo>
                    <a:pt x="3209289" y="2852419"/>
                    <a:pt x="3214369" y="2853689"/>
                    <a:pt x="3220719" y="2854959"/>
                  </a:cubicBezTo>
                  <a:cubicBezTo>
                    <a:pt x="3221990" y="2851149"/>
                    <a:pt x="3224530" y="2846069"/>
                    <a:pt x="3227069" y="2839719"/>
                  </a:cubicBezTo>
                  <a:cubicBezTo>
                    <a:pt x="3241040" y="2862579"/>
                    <a:pt x="3251199" y="2861309"/>
                    <a:pt x="3267710" y="2838449"/>
                  </a:cubicBezTo>
                  <a:cubicBezTo>
                    <a:pt x="3267710" y="2842259"/>
                    <a:pt x="3268980" y="2844799"/>
                    <a:pt x="3268980" y="2847339"/>
                  </a:cubicBezTo>
                  <a:cubicBezTo>
                    <a:pt x="3274060" y="2847339"/>
                    <a:pt x="3277870" y="2847339"/>
                    <a:pt x="3282950" y="2846069"/>
                  </a:cubicBezTo>
                  <a:cubicBezTo>
                    <a:pt x="3281680" y="2848609"/>
                    <a:pt x="3280410" y="2851149"/>
                    <a:pt x="3279140" y="2852419"/>
                  </a:cubicBezTo>
                  <a:lnTo>
                    <a:pt x="3281680" y="2854959"/>
                  </a:lnTo>
                  <a:cubicBezTo>
                    <a:pt x="3285490" y="2851149"/>
                    <a:pt x="3289300" y="2847339"/>
                    <a:pt x="3295650" y="2842259"/>
                  </a:cubicBezTo>
                  <a:cubicBezTo>
                    <a:pt x="3300730" y="2844799"/>
                    <a:pt x="3307080" y="2847339"/>
                    <a:pt x="3312160" y="2849879"/>
                  </a:cubicBezTo>
                  <a:cubicBezTo>
                    <a:pt x="3317240" y="2846069"/>
                    <a:pt x="3323590" y="2842259"/>
                    <a:pt x="3329940" y="2838449"/>
                  </a:cubicBezTo>
                  <a:cubicBezTo>
                    <a:pt x="3338830" y="2856229"/>
                    <a:pt x="3350260" y="2858769"/>
                    <a:pt x="3360420" y="2846069"/>
                  </a:cubicBezTo>
                  <a:cubicBezTo>
                    <a:pt x="3375660" y="2847339"/>
                    <a:pt x="3388360" y="2848609"/>
                    <a:pt x="3397250" y="2848609"/>
                  </a:cubicBezTo>
                  <a:cubicBezTo>
                    <a:pt x="3398520" y="2839719"/>
                    <a:pt x="3399790" y="2833369"/>
                    <a:pt x="3401060" y="2827019"/>
                  </a:cubicBezTo>
                  <a:cubicBezTo>
                    <a:pt x="3406140" y="2828289"/>
                    <a:pt x="3409950" y="2829559"/>
                    <a:pt x="3415030" y="2830829"/>
                  </a:cubicBezTo>
                  <a:cubicBezTo>
                    <a:pt x="3417570" y="2832099"/>
                    <a:pt x="3420110" y="2834639"/>
                    <a:pt x="3422650" y="2835909"/>
                  </a:cubicBezTo>
                  <a:cubicBezTo>
                    <a:pt x="3418840" y="2837179"/>
                    <a:pt x="3415030" y="2837179"/>
                    <a:pt x="3411220" y="2838449"/>
                  </a:cubicBezTo>
                  <a:cubicBezTo>
                    <a:pt x="3422650" y="2848609"/>
                    <a:pt x="3431540" y="2846069"/>
                    <a:pt x="3440430" y="2838449"/>
                  </a:cubicBezTo>
                  <a:cubicBezTo>
                    <a:pt x="3436620" y="2848609"/>
                    <a:pt x="3448050" y="2847339"/>
                    <a:pt x="3449320" y="2847339"/>
                  </a:cubicBezTo>
                  <a:cubicBezTo>
                    <a:pt x="3465830" y="2840989"/>
                    <a:pt x="3481070" y="2837179"/>
                    <a:pt x="3498850" y="2847339"/>
                  </a:cubicBezTo>
                  <a:cubicBezTo>
                    <a:pt x="3501390" y="2834639"/>
                    <a:pt x="3503930" y="2824479"/>
                    <a:pt x="3505200" y="2814319"/>
                  </a:cubicBezTo>
                  <a:cubicBezTo>
                    <a:pt x="3511550" y="2815589"/>
                    <a:pt x="3516630" y="2815589"/>
                    <a:pt x="3522980" y="2816859"/>
                  </a:cubicBezTo>
                  <a:cubicBezTo>
                    <a:pt x="3528060" y="2816859"/>
                    <a:pt x="3533140" y="2818129"/>
                    <a:pt x="3538220" y="2818129"/>
                  </a:cubicBezTo>
                  <a:lnTo>
                    <a:pt x="3538220" y="2821939"/>
                  </a:lnTo>
                  <a:cubicBezTo>
                    <a:pt x="3533140" y="2823209"/>
                    <a:pt x="3529330" y="2824479"/>
                    <a:pt x="3524250" y="2825749"/>
                  </a:cubicBezTo>
                  <a:lnTo>
                    <a:pt x="3524250" y="2829559"/>
                  </a:lnTo>
                  <a:cubicBezTo>
                    <a:pt x="3542030" y="2833369"/>
                    <a:pt x="3558540" y="2837179"/>
                    <a:pt x="3576320" y="2839719"/>
                  </a:cubicBezTo>
                  <a:cubicBezTo>
                    <a:pt x="3580130" y="2840989"/>
                    <a:pt x="3585210" y="2837179"/>
                    <a:pt x="3591560" y="2833369"/>
                  </a:cubicBezTo>
                  <a:cubicBezTo>
                    <a:pt x="3594100" y="2834639"/>
                    <a:pt x="3600450" y="2837179"/>
                    <a:pt x="3608070" y="2838449"/>
                  </a:cubicBezTo>
                  <a:cubicBezTo>
                    <a:pt x="3627120" y="2840989"/>
                    <a:pt x="3647440" y="2843529"/>
                    <a:pt x="3662680" y="2827019"/>
                  </a:cubicBezTo>
                  <a:cubicBezTo>
                    <a:pt x="3663950" y="2840989"/>
                    <a:pt x="3676650" y="2832099"/>
                    <a:pt x="3683000" y="2837179"/>
                  </a:cubicBezTo>
                  <a:cubicBezTo>
                    <a:pt x="3683000" y="2837179"/>
                    <a:pt x="3689350" y="2832099"/>
                    <a:pt x="3691890" y="2829559"/>
                  </a:cubicBezTo>
                  <a:cubicBezTo>
                    <a:pt x="3691890" y="2829559"/>
                    <a:pt x="3690620" y="2828289"/>
                    <a:pt x="3690620" y="2827019"/>
                  </a:cubicBezTo>
                  <a:cubicBezTo>
                    <a:pt x="3693160" y="2828289"/>
                    <a:pt x="3694430" y="2832099"/>
                    <a:pt x="3696970" y="2830829"/>
                  </a:cubicBezTo>
                  <a:cubicBezTo>
                    <a:pt x="3708400" y="2830829"/>
                    <a:pt x="3718560" y="2829559"/>
                    <a:pt x="3726180" y="2829559"/>
                  </a:cubicBezTo>
                  <a:cubicBezTo>
                    <a:pt x="3732530" y="2833369"/>
                    <a:pt x="3736340" y="2837179"/>
                    <a:pt x="3738880" y="2835909"/>
                  </a:cubicBezTo>
                  <a:cubicBezTo>
                    <a:pt x="3754120" y="2834639"/>
                    <a:pt x="3768090" y="2830829"/>
                    <a:pt x="3782060" y="2830829"/>
                  </a:cubicBezTo>
                  <a:cubicBezTo>
                    <a:pt x="3796030" y="2838449"/>
                    <a:pt x="3793490" y="2824479"/>
                    <a:pt x="3790950" y="2816859"/>
                  </a:cubicBezTo>
                  <a:cubicBezTo>
                    <a:pt x="3796030" y="2811779"/>
                    <a:pt x="3801110" y="2807969"/>
                    <a:pt x="3802380" y="2806699"/>
                  </a:cubicBezTo>
                  <a:cubicBezTo>
                    <a:pt x="3810000" y="2806699"/>
                    <a:pt x="3815080" y="2807969"/>
                    <a:pt x="3818890" y="2806699"/>
                  </a:cubicBezTo>
                  <a:cubicBezTo>
                    <a:pt x="3823969" y="2802889"/>
                    <a:pt x="3827780" y="2796539"/>
                    <a:pt x="3834130" y="2788919"/>
                  </a:cubicBezTo>
                  <a:cubicBezTo>
                    <a:pt x="3841750" y="2787649"/>
                    <a:pt x="3854450" y="2785109"/>
                    <a:pt x="3868420" y="2782569"/>
                  </a:cubicBezTo>
                  <a:cubicBezTo>
                    <a:pt x="3868420" y="2782569"/>
                    <a:pt x="3868420" y="2780029"/>
                    <a:pt x="3869690" y="2777489"/>
                  </a:cubicBezTo>
                  <a:cubicBezTo>
                    <a:pt x="3874770" y="2769869"/>
                    <a:pt x="3887470" y="2767329"/>
                    <a:pt x="3879850" y="2753359"/>
                  </a:cubicBezTo>
                  <a:cubicBezTo>
                    <a:pt x="3878580" y="2750819"/>
                    <a:pt x="3878580" y="2743199"/>
                    <a:pt x="3881120" y="2740659"/>
                  </a:cubicBezTo>
                  <a:cubicBezTo>
                    <a:pt x="3890010" y="2729229"/>
                    <a:pt x="3890010" y="2727959"/>
                    <a:pt x="3874770" y="2722879"/>
                  </a:cubicBezTo>
                  <a:cubicBezTo>
                    <a:pt x="3876040" y="2713989"/>
                    <a:pt x="3867150" y="2702559"/>
                    <a:pt x="3879850" y="2701289"/>
                  </a:cubicBezTo>
                  <a:cubicBezTo>
                    <a:pt x="3883660" y="2693669"/>
                    <a:pt x="3884930" y="2689859"/>
                    <a:pt x="3887470" y="2686049"/>
                  </a:cubicBezTo>
                  <a:cubicBezTo>
                    <a:pt x="3888740" y="2683509"/>
                    <a:pt x="3892550" y="2680969"/>
                    <a:pt x="3892550" y="2678429"/>
                  </a:cubicBezTo>
                  <a:cubicBezTo>
                    <a:pt x="3892550" y="2673349"/>
                    <a:pt x="3890010" y="2666999"/>
                    <a:pt x="3891280" y="2663189"/>
                  </a:cubicBezTo>
                  <a:cubicBezTo>
                    <a:pt x="3895090" y="2649219"/>
                    <a:pt x="3896360" y="2636519"/>
                    <a:pt x="3873500" y="2631439"/>
                  </a:cubicBezTo>
                  <a:cubicBezTo>
                    <a:pt x="3882390" y="2627629"/>
                    <a:pt x="3886200" y="2625089"/>
                    <a:pt x="3892550" y="2622549"/>
                  </a:cubicBezTo>
                  <a:cubicBezTo>
                    <a:pt x="3882390" y="2617469"/>
                    <a:pt x="3873500" y="2613659"/>
                    <a:pt x="3862070" y="2608579"/>
                  </a:cubicBezTo>
                  <a:lnTo>
                    <a:pt x="3873500" y="2608579"/>
                  </a:lnTo>
                  <a:lnTo>
                    <a:pt x="3873500" y="2604769"/>
                  </a:lnTo>
                  <a:cubicBezTo>
                    <a:pt x="3867150" y="2604769"/>
                    <a:pt x="3862070" y="2603499"/>
                    <a:pt x="3855720" y="2603499"/>
                  </a:cubicBezTo>
                  <a:cubicBezTo>
                    <a:pt x="3855720" y="2604769"/>
                    <a:pt x="3855720" y="2606039"/>
                    <a:pt x="3854450" y="2607309"/>
                  </a:cubicBezTo>
                  <a:cubicBezTo>
                    <a:pt x="3853180" y="2604769"/>
                    <a:pt x="3851910" y="2602229"/>
                    <a:pt x="3850640" y="2598419"/>
                  </a:cubicBezTo>
                  <a:cubicBezTo>
                    <a:pt x="3883660" y="2590799"/>
                    <a:pt x="4104640" y="2566669"/>
                    <a:pt x="4084320" y="2562859"/>
                  </a:cubicBezTo>
                  <a:cubicBezTo>
                    <a:pt x="4094480" y="2553969"/>
                    <a:pt x="4090670" y="2538729"/>
                    <a:pt x="4108450" y="2537459"/>
                  </a:cubicBezTo>
                  <a:cubicBezTo>
                    <a:pt x="4113530" y="2537459"/>
                    <a:pt x="4122420" y="2528569"/>
                    <a:pt x="4123690" y="2522219"/>
                  </a:cubicBezTo>
                  <a:cubicBezTo>
                    <a:pt x="4126230" y="2513329"/>
                    <a:pt x="4123690" y="2501899"/>
                    <a:pt x="4126230" y="2493009"/>
                  </a:cubicBezTo>
                  <a:cubicBezTo>
                    <a:pt x="4128770" y="2480309"/>
                    <a:pt x="4133850" y="2467609"/>
                    <a:pt x="4137660" y="2457449"/>
                  </a:cubicBezTo>
                  <a:cubicBezTo>
                    <a:pt x="4133850" y="2451099"/>
                    <a:pt x="4130040" y="2444749"/>
                    <a:pt x="4127500" y="2440939"/>
                  </a:cubicBezTo>
                  <a:cubicBezTo>
                    <a:pt x="4132580" y="2437129"/>
                    <a:pt x="4135120" y="2434589"/>
                    <a:pt x="4138930" y="2433319"/>
                  </a:cubicBezTo>
                  <a:cubicBezTo>
                    <a:pt x="4137660" y="2432049"/>
                    <a:pt x="4137660" y="2430779"/>
                    <a:pt x="4136390" y="2429509"/>
                  </a:cubicBezTo>
                  <a:cubicBezTo>
                    <a:pt x="4132580" y="2430779"/>
                    <a:pt x="4128770" y="2432049"/>
                    <a:pt x="4124960" y="2433319"/>
                  </a:cubicBezTo>
                  <a:cubicBezTo>
                    <a:pt x="4146550" y="2415539"/>
                    <a:pt x="4151630" y="2382519"/>
                    <a:pt x="4133850" y="2367279"/>
                  </a:cubicBezTo>
                  <a:cubicBezTo>
                    <a:pt x="4132580" y="2369819"/>
                    <a:pt x="4130040" y="2372359"/>
                    <a:pt x="4128770" y="2374899"/>
                  </a:cubicBezTo>
                  <a:cubicBezTo>
                    <a:pt x="4123690" y="2366009"/>
                    <a:pt x="4109720" y="2363469"/>
                    <a:pt x="4116070" y="2349499"/>
                  </a:cubicBezTo>
                  <a:cubicBezTo>
                    <a:pt x="4116070" y="2349499"/>
                    <a:pt x="4114800" y="2346959"/>
                    <a:pt x="4113530" y="2346959"/>
                  </a:cubicBezTo>
                  <a:cubicBezTo>
                    <a:pt x="4107180" y="2344419"/>
                    <a:pt x="4108450" y="2340609"/>
                    <a:pt x="4105910" y="2335529"/>
                  </a:cubicBezTo>
                  <a:cubicBezTo>
                    <a:pt x="4102100" y="2324099"/>
                    <a:pt x="4103370" y="2312669"/>
                    <a:pt x="4103370" y="2302509"/>
                  </a:cubicBezTo>
                  <a:lnTo>
                    <a:pt x="4103370" y="2256789"/>
                  </a:lnTo>
                  <a:cubicBezTo>
                    <a:pt x="4103370" y="2246629"/>
                    <a:pt x="4108450" y="2241549"/>
                    <a:pt x="4118610" y="2244089"/>
                  </a:cubicBezTo>
                  <a:cubicBezTo>
                    <a:pt x="4118610" y="2244089"/>
                    <a:pt x="4119880" y="2242819"/>
                    <a:pt x="4121150" y="2242819"/>
                  </a:cubicBezTo>
                  <a:cubicBezTo>
                    <a:pt x="4117340" y="2240279"/>
                    <a:pt x="4114800" y="2239009"/>
                    <a:pt x="4112260" y="2236469"/>
                  </a:cubicBezTo>
                  <a:cubicBezTo>
                    <a:pt x="4112260" y="2235199"/>
                    <a:pt x="4113530" y="2233929"/>
                    <a:pt x="4113530" y="2232659"/>
                  </a:cubicBezTo>
                  <a:cubicBezTo>
                    <a:pt x="4122420" y="2235199"/>
                    <a:pt x="4131310" y="2239009"/>
                    <a:pt x="4137660" y="2241549"/>
                  </a:cubicBezTo>
                  <a:cubicBezTo>
                    <a:pt x="4145280" y="2231389"/>
                    <a:pt x="4151630" y="2223769"/>
                    <a:pt x="4156710" y="2218689"/>
                  </a:cubicBezTo>
                  <a:lnTo>
                    <a:pt x="4156710" y="2195829"/>
                  </a:lnTo>
                  <a:cubicBezTo>
                    <a:pt x="4154170" y="2195829"/>
                    <a:pt x="4150360" y="2197099"/>
                    <a:pt x="4146550" y="2197099"/>
                  </a:cubicBezTo>
                  <a:cubicBezTo>
                    <a:pt x="4144010" y="2190749"/>
                    <a:pt x="4142740" y="2184399"/>
                    <a:pt x="4140200" y="2175509"/>
                  </a:cubicBezTo>
                  <a:cubicBezTo>
                    <a:pt x="4146550" y="2179319"/>
                    <a:pt x="4149090" y="2181859"/>
                    <a:pt x="4151630" y="2183129"/>
                  </a:cubicBezTo>
                  <a:cubicBezTo>
                    <a:pt x="4154170" y="2181859"/>
                    <a:pt x="4157980" y="2180589"/>
                    <a:pt x="4161790" y="2178049"/>
                  </a:cubicBezTo>
                  <a:cubicBezTo>
                    <a:pt x="4160520" y="2176779"/>
                    <a:pt x="4159250" y="2175509"/>
                    <a:pt x="4159250" y="2174239"/>
                  </a:cubicBezTo>
                  <a:cubicBezTo>
                    <a:pt x="4155440" y="2174239"/>
                    <a:pt x="4151630" y="2172969"/>
                    <a:pt x="4150360" y="2172969"/>
                  </a:cubicBezTo>
                  <a:cubicBezTo>
                    <a:pt x="4152900" y="2165349"/>
                    <a:pt x="4157980" y="2157729"/>
                    <a:pt x="4155440" y="2153919"/>
                  </a:cubicBezTo>
                  <a:cubicBezTo>
                    <a:pt x="4149090" y="2137409"/>
                    <a:pt x="4155440" y="2124709"/>
                    <a:pt x="4161790" y="2110739"/>
                  </a:cubicBezTo>
                  <a:cubicBezTo>
                    <a:pt x="4163060" y="2106929"/>
                    <a:pt x="4161790" y="2103119"/>
                    <a:pt x="4161790" y="2099309"/>
                  </a:cubicBezTo>
                  <a:cubicBezTo>
                    <a:pt x="4163060" y="2082799"/>
                    <a:pt x="4164330" y="2067559"/>
                    <a:pt x="4165599" y="2044699"/>
                  </a:cubicBezTo>
                  <a:cubicBezTo>
                    <a:pt x="4160519" y="2042159"/>
                    <a:pt x="4152899" y="2035809"/>
                    <a:pt x="4144009" y="2030729"/>
                  </a:cubicBezTo>
                  <a:cubicBezTo>
                    <a:pt x="4136389" y="2026919"/>
                    <a:pt x="4128769" y="2025649"/>
                    <a:pt x="4121149" y="2023109"/>
                  </a:cubicBezTo>
                  <a:cubicBezTo>
                    <a:pt x="4117340" y="2021839"/>
                    <a:pt x="4112259" y="2023109"/>
                    <a:pt x="4108449" y="2021839"/>
                  </a:cubicBezTo>
                  <a:cubicBezTo>
                    <a:pt x="4076699" y="2018029"/>
                    <a:pt x="4043679" y="2012949"/>
                    <a:pt x="4011929" y="2009139"/>
                  </a:cubicBezTo>
                  <a:cubicBezTo>
                    <a:pt x="3985259" y="2005329"/>
                    <a:pt x="3958589" y="2001519"/>
                    <a:pt x="3933189" y="1997709"/>
                  </a:cubicBezTo>
                  <a:cubicBezTo>
                    <a:pt x="3926839" y="1996439"/>
                    <a:pt x="3920489" y="1993899"/>
                    <a:pt x="3912869" y="1993899"/>
                  </a:cubicBezTo>
                  <a:cubicBezTo>
                    <a:pt x="3896359" y="1992629"/>
                    <a:pt x="3878579" y="1992629"/>
                    <a:pt x="3862069" y="1992629"/>
                  </a:cubicBezTo>
                  <a:cubicBezTo>
                    <a:pt x="3853179" y="1992629"/>
                    <a:pt x="3845559" y="1992629"/>
                    <a:pt x="3836669" y="1991359"/>
                  </a:cubicBezTo>
                  <a:cubicBezTo>
                    <a:pt x="3821429" y="1990089"/>
                    <a:pt x="3806189" y="1987549"/>
                    <a:pt x="3790949" y="1986279"/>
                  </a:cubicBezTo>
                  <a:lnTo>
                    <a:pt x="3790949" y="1982469"/>
                  </a:lnTo>
                  <a:cubicBezTo>
                    <a:pt x="3829049" y="1979929"/>
                    <a:pt x="3868419" y="1976119"/>
                    <a:pt x="3907789" y="1983739"/>
                  </a:cubicBezTo>
                  <a:cubicBezTo>
                    <a:pt x="3906519" y="1979929"/>
                    <a:pt x="3905249" y="1976119"/>
                    <a:pt x="3903979" y="1973579"/>
                  </a:cubicBezTo>
                  <a:cubicBezTo>
                    <a:pt x="3912869" y="1972309"/>
                    <a:pt x="3919219" y="1964689"/>
                    <a:pt x="3928109" y="1973579"/>
                  </a:cubicBezTo>
                  <a:cubicBezTo>
                    <a:pt x="3929379" y="1974849"/>
                    <a:pt x="3936999" y="1971039"/>
                    <a:pt x="3942079" y="1969769"/>
                  </a:cubicBezTo>
                  <a:lnTo>
                    <a:pt x="3942079" y="1967229"/>
                  </a:lnTo>
                  <a:lnTo>
                    <a:pt x="3930649" y="1967229"/>
                  </a:lnTo>
                  <a:cubicBezTo>
                    <a:pt x="3943349" y="1957069"/>
                    <a:pt x="3952240" y="1948179"/>
                    <a:pt x="3961129" y="1941829"/>
                  </a:cubicBezTo>
                  <a:cubicBezTo>
                    <a:pt x="3968749" y="1943099"/>
                    <a:pt x="3976369" y="1944369"/>
                    <a:pt x="3981449" y="1945639"/>
                  </a:cubicBezTo>
                  <a:cubicBezTo>
                    <a:pt x="3982719" y="1921509"/>
                    <a:pt x="3962399" y="1920239"/>
                    <a:pt x="3947159" y="1910079"/>
                  </a:cubicBezTo>
                  <a:cubicBezTo>
                    <a:pt x="3953509" y="1906269"/>
                    <a:pt x="3957319" y="1902459"/>
                    <a:pt x="3962399" y="1901189"/>
                  </a:cubicBezTo>
                  <a:cubicBezTo>
                    <a:pt x="3976369" y="1897379"/>
                    <a:pt x="3994149" y="1907539"/>
                    <a:pt x="4003040" y="1885949"/>
                  </a:cubicBezTo>
                  <a:cubicBezTo>
                    <a:pt x="4004310" y="1884679"/>
                    <a:pt x="4008119" y="1884679"/>
                    <a:pt x="4014469" y="1882139"/>
                  </a:cubicBezTo>
                  <a:cubicBezTo>
                    <a:pt x="4010660" y="1878329"/>
                    <a:pt x="4006849" y="1875789"/>
                    <a:pt x="4004310" y="1873249"/>
                  </a:cubicBezTo>
                  <a:cubicBezTo>
                    <a:pt x="4006850" y="1871979"/>
                    <a:pt x="4010660" y="1870709"/>
                    <a:pt x="4010660" y="1870709"/>
                  </a:cubicBezTo>
                  <a:cubicBezTo>
                    <a:pt x="4019550" y="1877059"/>
                    <a:pt x="4025900" y="1882139"/>
                    <a:pt x="4033519" y="1887219"/>
                  </a:cubicBezTo>
                  <a:cubicBezTo>
                    <a:pt x="4034790" y="1885949"/>
                    <a:pt x="4036060" y="1884679"/>
                    <a:pt x="4037329" y="1882139"/>
                  </a:cubicBezTo>
                  <a:cubicBezTo>
                    <a:pt x="4033519" y="1877059"/>
                    <a:pt x="4030979" y="1871979"/>
                    <a:pt x="4027169" y="1866899"/>
                  </a:cubicBezTo>
                  <a:cubicBezTo>
                    <a:pt x="4043679" y="1855469"/>
                    <a:pt x="4044949" y="1849119"/>
                    <a:pt x="4032249" y="1817369"/>
                  </a:cubicBezTo>
                  <a:cubicBezTo>
                    <a:pt x="4041140" y="1816099"/>
                    <a:pt x="4050029" y="1813559"/>
                    <a:pt x="4057649" y="1812289"/>
                  </a:cubicBezTo>
                  <a:cubicBezTo>
                    <a:pt x="4058919" y="1803399"/>
                    <a:pt x="4063999" y="1794509"/>
                    <a:pt x="4062729" y="1786889"/>
                  </a:cubicBezTo>
                  <a:cubicBezTo>
                    <a:pt x="4058919" y="1764029"/>
                    <a:pt x="4081779" y="1753869"/>
                    <a:pt x="4086859" y="1734819"/>
                  </a:cubicBezTo>
                  <a:cubicBezTo>
                    <a:pt x="4086859" y="1733549"/>
                    <a:pt x="4091939" y="1732279"/>
                    <a:pt x="4093209" y="1733549"/>
                  </a:cubicBezTo>
                  <a:cubicBezTo>
                    <a:pt x="4104639" y="1737359"/>
                    <a:pt x="4108449" y="1728469"/>
                    <a:pt x="4112259" y="1722119"/>
                  </a:cubicBezTo>
                  <a:cubicBezTo>
                    <a:pt x="4113529" y="1719579"/>
                    <a:pt x="4114799" y="1717039"/>
                    <a:pt x="4116069" y="1715769"/>
                  </a:cubicBezTo>
                  <a:cubicBezTo>
                    <a:pt x="4127499" y="1709419"/>
                    <a:pt x="4138929" y="1704339"/>
                    <a:pt x="4151629" y="1697989"/>
                  </a:cubicBezTo>
                  <a:cubicBezTo>
                    <a:pt x="4138929" y="1678939"/>
                    <a:pt x="4122419" y="1687829"/>
                    <a:pt x="4108449" y="1685289"/>
                  </a:cubicBezTo>
                  <a:lnTo>
                    <a:pt x="4108449" y="1680209"/>
                  </a:lnTo>
                  <a:cubicBezTo>
                    <a:pt x="4117339" y="1678939"/>
                    <a:pt x="4126229" y="1677669"/>
                    <a:pt x="4136389" y="1676399"/>
                  </a:cubicBezTo>
                  <a:cubicBezTo>
                    <a:pt x="4130039" y="1675129"/>
                    <a:pt x="4124959" y="1673859"/>
                    <a:pt x="4119879" y="1672589"/>
                  </a:cubicBezTo>
                  <a:cubicBezTo>
                    <a:pt x="4126229" y="1666239"/>
                    <a:pt x="4131309" y="1659889"/>
                    <a:pt x="4137659" y="1654809"/>
                  </a:cubicBezTo>
                  <a:cubicBezTo>
                    <a:pt x="4138929" y="1653539"/>
                    <a:pt x="4142739" y="1652269"/>
                    <a:pt x="4144009" y="1652269"/>
                  </a:cubicBezTo>
                  <a:cubicBezTo>
                    <a:pt x="4147819" y="1653539"/>
                    <a:pt x="4151629" y="1657349"/>
                    <a:pt x="4154169" y="1659889"/>
                  </a:cubicBezTo>
                  <a:cubicBezTo>
                    <a:pt x="4155439" y="1656079"/>
                    <a:pt x="4156709" y="1650999"/>
                    <a:pt x="4159249" y="1647189"/>
                  </a:cubicBezTo>
                  <a:cubicBezTo>
                    <a:pt x="4164329" y="1640839"/>
                    <a:pt x="4170679" y="1635759"/>
                    <a:pt x="4175759" y="1630679"/>
                  </a:cubicBezTo>
                  <a:cubicBezTo>
                    <a:pt x="4182109" y="1638299"/>
                    <a:pt x="4188459" y="1645919"/>
                    <a:pt x="4194809" y="1654809"/>
                  </a:cubicBezTo>
                  <a:cubicBezTo>
                    <a:pt x="4196079" y="1654809"/>
                    <a:pt x="4197349" y="1653539"/>
                    <a:pt x="4197349" y="1653539"/>
                  </a:cubicBezTo>
                  <a:cubicBezTo>
                    <a:pt x="4196079" y="1640839"/>
                    <a:pt x="4196079" y="1628139"/>
                    <a:pt x="4194809" y="1615439"/>
                  </a:cubicBezTo>
                  <a:cubicBezTo>
                    <a:pt x="4199889" y="1616709"/>
                    <a:pt x="4203699" y="1616709"/>
                    <a:pt x="4207509" y="1617979"/>
                  </a:cubicBezTo>
                  <a:cubicBezTo>
                    <a:pt x="4208779" y="1616709"/>
                    <a:pt x="4208779" y="1615439"/>
                    <a:pt x="4210049" y="1615439"/>
                  </a:cubicBezTo>
                  <a:cubicBezTo>
                    <a:pt x="4206239" y="1614169"/>
                    <a:pt x="4203699" y="1612899"/>
                    <a:pt x="4199889" y="1611629"/>
                  </a:cubicBezTo>
                  <a:cubicBezTo>
                    <a:pt x="4206239" y="1604009"/>
                    <a:pt x="4210049" y="1598929"/>
                    <a:pt x="4211319" y="1597659"/>
                  </a:cubicBezTo>
                  <a:lnTo>
                    <a:pt x="4211319" y="1573529"/>
                  </a:lnTo>
                  <a:cubicBezTo>
                    <a:pt x="4208779" y="1572259"/>
                    <a:pt x="4206239" y="1569719"/>
                    <a:pt x="4202429" y="1568449"/>
                  </a:cubicBezTo>
                  <a:cubicBezTo>
                    <a:pt x="4199889" y="1567179"/>
                    <a:pt x="4197349" y="1565909"/>
                    <a:pt x="4194809" y="1565909"/>
                  </a:cubicBezTo>
                  <a:cubicBezTo>
                    <a:pt x="4197349" y="1563369"/>
                    <a:pt x="4202429" y="1559559"/>
                    <a:pt x="4203699" y="1559559"/>
                  </a:cubicBezTo>
                  <a:cubicBezTo>
                    <a:pt x="4212589" y="1564639"/>
                    <a:pt x="4210049" y="1550669"/>
                    <a:pt x="4215129" y="1551939"/>
                  </a:cubicBezTo>
                  <a:cubicBezTo>
                    <a:pt x="4215129" y="1548129"/>
                    <a:pt x="4215129" y="1540509"/>
                    <a:pt x="4213859" y="1540509"/>
                  </a:cubicBezTo>
                  <a:cubicBezTo>
                    <a:pt x="4197349" y="1534159"/>
                    <a:pt x="4199889" y="1520189"/>
                    <a:pt x="4196079" y="1511299"/>
                  </a:cubicBezTo>
                  <a:close/>
                  <a:moveTo>
                    <a:pt x="234949" y="990600"/>
                  </a:moveTo>
                  <a:lnTo>
                    <a:pt x="271779" y="990600"/>
                  </a:lnTo>
                  <a:cubicBezTo>
                    <a:pt x="262889" y="1002030"/>
                    <a:pt x="241299" y="1002030"/>
                    <a:pt x="234949" y="990600"/>
                  </a:cubicBezTo>
                  <a:close/>
                  <a:moveTo>
                    <a:pt x="488949" y="1507490"/>
                  </a:moveTo>
                  <a:lnTo>
                    <a:pt x="488949" y="1502410"/>
                  </a:lnTo>
                  <a:cubicBezTo>
                    <a:pt x="505459" y="1501140"/>
                    <a:pt x="523239" y="1499870"/>
                    <a:pt x="539749" y="1499870"/>
                  </a:cubicBezTo>
                  <a:cubicBezTo>
                    <a:pt x="521969" y="1499870"/>
                    <a:pt x="506729" y="1515110"/>
                    <a:pt x="488949" y="1507490"/>
                  </a:cubicBezTo>
                  <a:close/>
                  <a:moveTo>
                    <a:pt x="182879" y="2123440"/>
                  </a:moveTo>
                  <a:cubicBezTo>
                    <a:pt x="190499" y="2115820"/>
                    <a:pt x="196849" y="2110740"/>
                    <a:pt x="199389" y="2106930"/>
                  </a:cubicBezTo>
                  <a:cubicBezTo>
                    <a:pt x="205739" y="2112010"/>
                    <a:pt x="209549" y="2115820"/>
                    <a:pt x="213359" y="2119630"/>
                  </a:cubicBezTo>
                  <a:cubicBezTo>
                    <a:pt x="204469" y="2119630"/>
                    <a:pt x="195579" y="2120900"/>
                    <a:pt x="182879" y="2123440"/>
                  </a:cubicBezTo>
                  <a:close/>
                  <a:moveTo>
                    <a:pt x="271779" y="2117090"/>
                  </a:moveTo>
                  <a:lnTo>
                    <a:pt x="238759" y="2117090"/>
                  </a:lnTo>
                  <a:cubicBezTo>
                    <a:pt x="237489" y="2117090"/>
                    <a:pt x="236219" y="2112010"/>
                    <a:pt x="233679" y="2108200"/>
                  </a:cubicBezTo>
                  <a:cubicBezTo>
                    <a:pt x="248919" y="2109470"/>
                    <a:pt x="260349" y="2110740"/>
                    <a:pt x="271779" y="2112010"/>
                  </a:cubicBezTo>
                  <a:lnTo>
                    <a:pt x="271779" y="2117090"/>
                  </a:lnTo>
                  <a:close/>
                  <a:moveTo>
                    <a:pt x="280669" y="2115820"/>
                  </a:moveTo>
                  <a:cubicBezTo>
                    <a:pt x="279399" y="2114550"/>
                    <a:pt x="279399" y="2113280"/>
                    <a:pt x="278129" y="2113280"/>
                  </a:cubicBezTo>
                  <a:cubicBezTo>
                    <a:pt x="283209" y="2109470"/>
                    <a:pt x="289559" y="2106930"/>
                    <a:pt x="294639" y="2103120"/>
                  </a:cubicBezTo>
                  <a:cubicBezTo>
                    <a:pt x="298449" y="2099310"/>
                    <a:pt x="299719" y="2092960"/>
                    <a:pt x="303529" y="2086610"/>
                  </a:cubicBezTo>
                  <a:cubicBezTo>
                    <a:pt x="313689" y="2106930"/>
                    <a:pt x="335279" y="2100580"/>
                    <a:pt x="354329" y="2105660"/>
                  </a:cubicBezTo>
                  <a:cubicBezTo>
                    <a:pt x="328929" y="2108200"/>
                    <a:pt x="304799" y="2112010"/>
                    <a:pt x="280669" y="2115820"/>
                  </a:cubicBezTo>
                  <a:close/>
                  <a:moveTo>
                    <a:pt x="114299" y="2428240"/>
                  </a:moveTo>
                  <a:cubicBezTo>
                    <a:pt x="115569" y="2428240"/>
                    <a:pt x="115569" y="2428240"/>
                    <a:pt x="114299" y="2428240"/>
                  </a:cubicBezTo>
                  <a:close/>
                  <a:moveTo>
                    <a:pt x="345439" y="2609850"/>
                  </a:moveTo>
                  <a:cubicBezTo>
                    <a:pt x="344169" y="2600960"/>
                    <a:pt x="342899" y="2594610"/>
                    <a:pt x="341629" y="2585720"/>
                  </a:cubicBezTo>
                  <a:cubicBezTo>
                    <a:pt x="350519" y="2588260"/>
                    <a:pt x="355599" y="2589530"/>
                    <a:pt x="360679" y="2592070"/>
                  </a:cubicBezTo>
                  <a:cubicBezTo>
                    <a:pt x="355599" y="2597150"/>
                    <a:pt x="351789" y="2602230"/>
                    <a:pt x="345439" y="2609850"/>
                  </a:cubicBezTo>
                  <a:close/>
                  <a:moveTo>
                    <a:pt x="636269" y="1050290"/>
                  </a:moveTo>
                  <a:cubicBezTo>
                    <a:pt x="627379" y="1051560"/>
                    <a:pt x="618489" y="1055370"/>
                    <a:pt x="610869" y="1055370"/>
                  </a:cubicBezTo>
                  <a:cubicBezTo>
                    <a:pt x="601979" y="1056640"/>
                    <a:pt x="593089" y="1055370"/>
                    <a:pt x="582929" y="1055370"/>
                  </a:cubicBezTo>
                  <a:cubicBezTo>
                    <a:pt x="581659" y="1054100"/>
                    <a:pt x="580389" y="1050290"/>
                    <a:pt x="579119" y="1046480"/>
                  </a:cubicBezTo>
                  <a:cubicBezTo>
                    <a:pt x="588009" y="1043940"/>
                    <a:pt x="596899" y="1040130"/>
                    <a:pt x="607059" y="1037590"/>
                  </a:cubicBezTo>
                  <a:cubicBezTo>
                    <a:pt x="607059" y="1041400"/>
                    <a:pt x="605789" y="1043940"/>
                    <a:pt x="605789" y="1047750"/>
                  </a:cubicBezTo>
                  <a:cubicBezTo>
                    <a:pt x="617219" y="1040130"/>
                    <a:pt x="627379" y="1041400"/>
                    <a:pt x="636269" y="1050290"/>
                  </a:cubicBezTo>
                  <a:cubicBezTo>
                    <a:pt x="650239" y="1040130"/>
                    <a:pt x="652779" y="1041400"/>
                    <a:pt x="656589" y="1062990"/>
                  </a:cubicBezTo>
                  <a:cubicBezTo>
                    <a:pt x="648969" y="1057910"/>
                    <a:pt x="642619" y="1054100"/>
                    <a:pt x="636269" y="1050290"/>
                  </a:cubicBezTo>
                  <a:close/>
                  <a:moveTo>
                    <a:pt x="684529" y="1047750"/>
                  </a:moveTo>
                  <a:cubicBezTo>
                    <a:pt x="687069" y="1045210"/>
                    <a:pt x="689609" y="1042670"/>
                    <a:pt x="690879" y="1040130"/>
                  </a:cubicBezTo>
                  <a:cubicBezTo>
                    <a:pt x="699769" y="1051560"/>
                    <a:pt x="699769" y="1051560"/>
                    <a:pt x="680719" y="1060450"/>
                  </a:cubicBezTo>
                  <a:lnTo>
                    <a:pt x="661669" y="1045210"/>
                  </a:lnTo>
                  <a:cubicBezTo>
                    <a:pt x="674369" y="1035050"/>
                    <a:pt x="681989" y="1035050"/>
                    <a:pt x="684529" y="1047750"/>
                  </a:cubicBezTo>
                  <a:close/>
                  <a:moveTo>
                    <a:pt x="694689" y="2744470"/>
                  </a:moveTo>
                  <a:cubicBezTo>
                    <a:pt x="695959" y="2743200"/>
                    <a:pt x="697229" y="2743200"/>
                    <a:pt x="698499" y="2741930"/>
                  </a:cubicBezTo>
                  <a:cubicBezTo>
                    <a:pt x="699769" y="2744470"/>
                    <a:pt x="702309" y="2747010"/>
                    <a:pt x="704849" y="2750820"/>
                  </a:cubicBezTo>
                  <a:cubicBezTo>
                    <a:pt x="702309" y="2750820"/>
                    <a:pt x="699769" y="2750820"/>
                    <a:pt x="697229" y="2752090"/>
                  </a:cubicBezTo>
                  <a:cubicBezTo>
                    <a:pt x="695959" y="2748280"/>
                    <a:pt x="695959" y="2745740"/>
                    <a:pt x="694689" y="2744470"/>
                  </a:cubicBezTo>
                  <a:close/>
                  <a:moveTo>
                    <a:pt x="772159" y="2735580"/>
                  </a:moveTo>
                  <a:cubicBezTo>
                    <a:pt x="773429" y="2739390"/>
                    <a:pt x="774699" y="2741930"/>
                    <a:pt x="777239" y="2744470"/>
                  </a:cubicBezTo>
                  <a:lnTo>
                    <a:pt x="773429" y="2744470"/>
                  </a:lnTo>
                  <a:cubicBezTo>
                    <a:pt x="773429" y="2741930"/>
                    <a:pt x="773429" y="2739390"/>
                    <a:pt x="772159" y="2735580"/>
                  </a:cubicBezTo>
                  <a:close/>
                  <a:moveTo>
                    <a:pt x="876299" y="3018790"/>
                  </a:moveTo>
                  <a:cubicBezTo>
                    <a:pt x="872489" y="3012440"/>
                    <a:pt x="869949" y="3007360"/>
                    <a:pt x="867409" y="3002280"/>
                  </a:cubicBezTo>
                  <a:lnTo>
                    <a:pt x="873759" y="2995930"/>
                  </a:lnTo>
                  <a:cubicBezTo>
                    <a:pt x="882649" y="3002280"/>
                    <a:pt x="883919" y="3012440"/>
                    <a:pt x="876299" y="3018790"/>
                  </a:cubicBezTo>
                  <a:close/>
                  <a:moveTo>
                    <a:pt x="1198879" y="3044190"/>
                  </a:moveTo>
                  <a:cubicBezTo>
                    <a:pt x="1193799" y="3041650"/>
                    <a:pt x="1188719" y="3040380"/>
                    <a:pt x="1183639" y="3037840"/>
                  </a:cubicBezTo>
                  <a:cubicBezTo>
                    <a:pt x="1188719" y="3032760"/>
                    <a:pt x="1193799" y="3027680"/>
                    <a:pt x="1197609" y="3025140"/>
                  </a:cubicBezTo>
                  <a:lnTo>
                    <a:pt x="1212849" y="3036570"/>
                  </a:lnTo>
                  <a:cubicBezTo>
                    <a:pt x="1209039" y="3039110"/>
                    <a:pt x="1203959" y="3041650"/>
                    <a:pt x="1198879" y="3044190"/>
                  </a:cubicBezTo>
                  <a:close/>
                  <a:moveTo>
                    <a:pt x="3445509" y="2828290"/>
                  </a:moveTo>
                  <a:cubicBezTo>
                    <a:pt x="3444239" y="2829560"/>
                    <a:pt x="3445509" y="2832100"/>
                    <a:pt x="3445509" y="2834640"/>
                  </a:cubicBezTo>
                  <a:lnTo>
                    <a:pt x="3426459" y="2838450"/>
                  </a:lnTo>
                  <a:cubicBezTo>
                    <a:pt x="3423919" y="2827020"/>
                    <a:pt x="3428999" y="2820670"/>
                    <a:pt x="3440429" y="2819400"/>
                  </a:cubicBezTo>
                  <a:cubicBezTo>
                    <a:pt x="3444239" y="2819400"/>
                    <a:pt x="3449319" y="2816860"/>
                    <a:pt x="3455669" y="2816860"/>
                  </a:cubicBezTo>
                  <a:cubicBezTo>
                    <a:pt x="3451859" y="2820670"/>
                    <a:pt x="3448049" y="2823210"/>
                    <a:pt x="3445509" y="2828290"/>
                  </a:cubicBezTo>
                  <a:close/>
                  <a:moveTo>
                    <a:pt x="3470909" y="2825750"/>
                  </a:moveTo>
                  <a:cubicBezTo>
                    <a:pt x="3465829" y="2824480"/>
                    <a:pt x="3462019" y="2820670"/>
                    <a:pt x="3458209" y="2818130"/>
                  </a:cubicBezTo>
                  <a:cubicBezTo>
                    <a:pt x="3463289" y="2811780"/>
                    <a:pt x="3467099" y="2807970"/>
                    <a:pt x="3469639" y="2804160"/>
                  </a:cubicBezTo>
                  <a:cubicBezTo>
                    <a:pt x="3474719" y="2810510"/>
                    <a:pt x="3479799" y="2815590"/>
                    <a:pt x="3484879" y="2823210"/>
                  </a:cubicBezTo>
                  <a:cubicBezTo>
                    <a:pt x="3481069" y="2824480"/>
                    <a:pt x="3475989" y="2825750"/>
                    <a:pt x="3470909" y="2825750"/>
                  </a:cubicBezTo>
                  <a:close/>
                  <a:moveTo>
                    <a:pt x="3604259" y="1967230"/>
                  </a:moveTo>
                  <a:cubicBezTo>
                    <a:pt x="3604259" y="1964690"/>
                    <a:pt x="3604259" y="1963420"/>
                    <a:pt x="3602989" y="1960880"/>
                  </a:cubicBezTo>
                  <a:lnTo>
                    <a:pt x="3629659" y="1957070"/>
                  </a:lnTo>
                  <a:cubicBezTo>
                    <a:pt x="3629659" y="1959610"/>
                    <a:pt x="3630929" y="1962150"/>
                    <a:pt x="3630929" y="1964690"/>
                  </a:cubicBezTo>
                  <a:cubicBezTo>
                    <a:pt x="3620769" y="1964690"/>
                    <a:pt x="3611879" y="1965960"/>
                    <a:pt x="3604259" y="1967230"/>
                  </a:cubicBezTo>
                  <a:close/>
                  <a:moveTo>
                    <a:pt x="3670299" y="1969770"/>
                  </a:moveTo>
                  <a:cubicBezTo>
                    <a:pt x="3662679" y="1969770"/>
                    <a:pt x="3653789" y="1969770"/>
                    <a:pt x="3646169" y="1967230"/>
                  </a:cubicBezTo>
                  <a:cubicBezTo>
                    <a:pt x="3642359" y="1965960"/>
                    <a:pt x="3641089" y="1960880"/>
                    <a:pt x="3637279" y="1958340"/>
                  </a:cubicBezTo>
                  <a:cubicBezTo>
                    <a:pt x="3638549" y="1957070"/>
                    <a:pt x="3638549" y="1955800"/>
                    <a:pt x="3639819" y="1954530"/>
                  </a:cubicBezTo>
                  <a:cubicBezTo>
                    <a:pt x="3651249" y="1957070"/>
                    <a:pt x="3661409" y="1958340"/>
                    <a:pt x="3671569" y="1960880"/>
                  </a:cubicBezTo>
                  <a:cubicBezTo>
                    <a:pt x="3670299" y="1964690"/>
                    <a:pt x="3670299" y="1968500"/>
                    <a:pt x="3670299" y="1969770"/>
                  </a:cubicBezTo>
                  <a:close/>
                  <a:moveTo>
                    <a:pt x="3727449" y="1968500"/>
                  </a:moveTo>
                  <a:cubicBezTo>
                    <a:pt x="3718559" y="1967230"/>
                    <a:pt x="3709669" y="1960880"/>
                    <a:pt x="3700779" y="1969770"/>
                  </a:cubicBezTo>
                  <a:cubicBezTo>
                    <a:pt x="3699509" y="1971040"/>
                    <a:pt x="3691889" y="1967230"/>
                    <a:pt x="3688079" y="1965960"/>
                  </a:cubicBezTo>
                  <a:cubicBezTo>
                    <a:pt x="3688079" y="1964690"/>
                    <a:pt x="3689349" y="1962150"/>
                    <a:pt x="3689349" y="1960880"/>
                  </a:cubicBezTo>
                  <a:lnTo>
                    <a:pt x="3731259" y="1960880"/>
                  </a:lnTo>
                  <a:cubicBezTo>
                    <a:pt x="3732529" y="1960880"/>
                    <a:pt x="3733799" y="1964690"/>
                    <a:pt x="3735069" y="1967230"/>
                  </a:cubicBezTo>
                  <a:cubicBezTo>
                    <a:pt x="3731259" y="1967230"/>
                    <a:pt x="3728719" y="1968500"/>
                    <a:pt x="3727449" y="1968500"/>
                  </a:cubicBezTo>
                  <a:close/>
                  <a:moveTo>
                    <a:pt x="3848099" y="2598420"/>
                  </a:moveTo>
                  <a:cubicBezTo>
                    <a:pt x="3846829" y="2599690"/>
                    <a:pt x="3846829" y="2600960"/>
                    <a:pt x="3846829" y="2599690"/>
                  </a:cubicBezTo>
                  <a:cubicBezTo>
                    <a:pt x="3845559" y="2599690"/>
                    <a:pt x="3845559" y="2598420"/>
                    <a:pt x="3848099" y="2598420"/>
                  </a:cubicBezTo>
                  <a:close/>
                  <a:moveTo>
                    <a:pt x="132079" y="2529840"/>
                  </a:moveTo>
                  <a:cubicBezTo>
                    <a:pt x="130809" y="2529840"/>
                    <a:pt x="130809" y="2531110"/>
                    <a:pt x="129539" y="2531110"/>
                  </a:cubicBezTo>
                  <a:cubicBezTo>
                    <a:pt x="129539" y="2531110"/>
                    <a:pt x="130809" y="2529840"/>
                    <a:pt x="132079" y="2529840"/>
                  </a:cubicBezTo>
                  <a:close/>
                  <a:moveTo>
                    <a:pt x="615949" y="2769870"/>
                  </a:moveTo>
                  <a:cubicBezTo>
                    <a:pt x="621029" y="2772410"/>
                    <a:pt x="626109" y="2774950"/>
                    <a:pt x="629919" y="2776220"/>
                  </a:cubicBezTo>
                  <a:cubicBezTo>
                    <a:pt x="612139" y="2786380"/>
                    <a:pt x="600709" y="2783840"/>
                    <a:pt x="589279" y="2766060"/>
                  </a:cubicBezTo>
                  <a:cubicBezTo>
                    <a:pt x="593089" y="2766060"/>
                    <a:pt x="595629" y="2764790"/>
                    <a:pt x="599439" y="2764790"/>
                  </a:cubicBezTo>
                  <a:cubicBezTo>
                    <a:pt x="604519" y="2766060"/>
                    <a:pt x="610869" y="2767330"/>
                    <a:pt x="615949" y="2769870"/>
                  </a:cubicBezTo>
                  <a:close/>
                  <a:moveTo>
                    <a:pt x="2835909" y="2874010"/>
                  </a:moveTo>
                  <a:cubicBezTo>
                    <a:pt x="2832099" y="2872740"/>
                    <a:pt x="2829559" y="2872740"/>
                    <a:pt x="2824479" y="2871470"/>
                  </a:cubicBezTo>
                  <a:cubicBezTo>
                    <a:pt x="2819399" y="2870200"/>
                    <a:pt x="2813049" y="2866390"/>
                    <a:pt x="2805429" y="2863850"/>
                  </a:cubicBezTo>
                  <a:cubicBezTo>
                    <a:pt x="2810509" y="2862580"/>
                    <a:pt x="2814319" y="2860040"/>
                    <a:pt x="2819399" y="2858770"/>
                  </a:cubicBezTo>
                  <a:cubicBezTo>
                    <a:pt x="2833369" y="2854960"/>
                    <a:pt x="2839719" y="2861310"/>
                    <a:pt x="2835909" y="2874010"/>
                  </a:cubicBezTo>
                  <a:close/>
                  <a:moveTo>
                    <a:pt x="2590799" y="2903220"/>
                  </a:moveTo>
                  <a:cubicBezTo>
                    <a:pt x="2598419" y="2904490"/>
                    <a:pt x="2607309" y="2904490"/>
                    <a:pt x="2616199" y="2905760"/>
                  </a:cubicBezTo>
                  <a:cubicBezTo>
                    <a:pt x="2612389" y="2918460"/>
                    <a:pt x="2602229" y="2914650"/>
                    <a:pt x="2594609" y="2913380"/>
                  </a:cubicBezTo>
                  <a:cubicBezTo>
                    <a:pt x="2592069" y="2913380"/>
                    <a:pt x="2589529" y="2908300"/>
                    <a:pt x="2586989" y="2905760"/>
                  </a:cubicBezTo>
                  <a:cubicBezTo>
                    <a:pt x="2588259" y="2904490"/>
                    <a:pt x="2589529" y="2903220"/>
                    <a:pt x="2590799" y="2903220"/>
                  </a:cubicBezTo>
                  <a:close/>
                  <a:moveTo>
                    <a:pt x="219709" y="2604770"/>
                  </a:moveTo>
                  <a:cubicBezTo>
                    <a:pt x="220979" y="2608580"/>
                    <a:pt x="222249" y="2611120"/>
                    <a:pt x="223519" y="2616200"/>
                  </a:cubicBezTo>
                  <a:cubicBezTo>
                    <a:pt x="215899" y="2616200"/>
                    <a:pt x="209549" y="2616200"/>
                    <a:pt x="203199" y="2614930"/>
                  </a:cubicBezTo>
                  <a:lnTo>
                    <a:pt x="203199" y="2606040"/>
                  </a:lnTo>
                  <a:cubicBezTo>
                    <a:pt x="208279" y="2606040"/>
                    <a:pt x="213359" y="2606040"/>
                    <a:pt x="219709" y="2604770"/>
                  </a:cubicBezTo>
                  <a:close/>
                  <a:moveTo>
                    <a:pt x="715009" y="2762250"/>
                  </a:moveTo>
                  <a:cubicBezTo>
                    <a:pt x="722629" y="2763520"/>
                    <a:pt x="730249" y="2763520"/>
                    <a:pt x="739139" y="2764790"/>
                  </a:cubicBezTo>
                  <a:cubicBezTo>
                    <a:pt x="734059" y="2769870"/>
                    <a:pt x="713739" y="2773680"/>
                    <a:pt x="709929" y="2769870"/>
                  </a:cubicBezTo>
                  <a:cubicBezTo>
                    <a:pt x="709929" y="2768600"/>
                    <a:pt x="708659" y="2766060"/>
                    <a:pt x="709929" y="2764790"/>
                  </a:cubicBezTo>
                  <a:cubicBezTo>
                    <a:pt x="711199" y="2763520"/>
                    <a:pt x="713739" y="2762250"/>
                    <a:pt x="715009" y="2762250"/>
                  </a:cubicBezTo>
                  <a:close/>
                </a:path>
              </a:pathLst>
            </a:custGeom>
            <a:blipFill>
              <a:blip r:embed="rId4"/>
              <a:stretch>
                <a:fillRect l="-4949" t="0" r="-4949" b="0"/>
              </a:stretch>
            </a:blipFill>
          </p:spPr>
        </p:sp>
      </p:grpSp>
      <p:grpSp>
        <p:nvGrpSpPr>
          <p:cNvPr name="Group 5" id="5"/>
          <p:cNvGrpSpPr/>
          <p:nvPr/>
        </p:nvGrpSpPr>
        <p:grpSpPr>
          <a:xfrm rot="0">
            <a:off x="404477" y="2963503"/>
            <a:ext cx="2200719" cy="2200719"/>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8CEE9"/>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8" id="8"/>
          <p:cNvSpPr/>
          <p:nvPr/>
        </p:nvSpPr>
        <p:spPr>
          <a:xfrm flipH="false" flipV="false" rot="0">
            <a:off x="5058225" y="-1753054"/>
            <a:ext cx="5143500" cy="4114800"/>
          </a:xfrm>
          <a:custGeom>
            <a:avLst/>
            <a:gdLst/>
            <a:ahLst/>
            <a:cxnLst/>
            <a:rect r="r" b="b" t="t" l="l"/>
            <a:pathLst>
              <a:path h="4114800" w="5143500">
                <a:moveTo>
                  <a:pt x="0" y="0"/>
                </a:moveTo>
                <a:lnTo>
                  <a:pt x="5143500" y="0"/>
                </a:lnTo>
                <a:lnTo>
                  <a:pt x="51435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9609643">
            <a:off x="7893906" y="6685998"/>
            <a:ext cx="2752268" cy="2036678"/>
          </a:xfrm>
          <a:custGeom>
            <a:avLst/>
            <a:gdLst/>
            <a:ahLst/>
            <a:cxnLst/>
            <a:rect r="r" b="b" t="t" l="l"/>
            <a:pathLst>
              <a:path h="2036678" w="2752268">
                <a:moveTo>
                  <a:pt x="0" y="0"/>
                </a:moveTo>
                <a:lnTo>
                  <a:pt x="2752268" y="0"/>
                </a:lnTo>
                <a:lnTo>
                  <a:pt x="2752268" y="2036678"/>
                </a:lnTo>
                <a:lnTo>
                  <a:pt x="0" y="20366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5512772" y="8160398"/>
            <a:ext cx="3493056" cy="3397791"/>
          </a:xfrm>
          <a:custGeom>
            <a:avLst/>
            <a:gdLst/>
            <a:ahLst/>
            <a:cxnLst/>
            <a:rect r="r" b="b" t="t" l="l"/>
            <a:pathLst>
              <a:path h="3397791" w="3493056">
                <a:moveTo>
                  <a:pt x="0" y="0"/>
                </a:moveTo>
                <a:lnTo>
                  <a:pt x="3493056" y="0"/>
                </a:lnTo>
                <a:lnTo>
                  <a:pt x="3493056" y="3397791"/>
                </a:lnTo>
                <a:lnTo>
                  <a:pt x="0" y="33977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118728" y="-1036044"/>
            <a:ext cx="3493056" cy="3397791"/>
          </a:xfrm>
          <a:custGeom>
            <a:avLst/>
            <a:gdLst/>
            <a:ahLst/>
            <a:cxnLst/>
            <a:rect r="r" b="b" t="t" l="l"/>
            <a:pathLst>
              <a:path h="3397791" w="3493056">
                <a:moveTo>
                  <a:pt x="0" y="0"/>
                </a:moveTo>
                <a:lnTo>
                  <a:pt x="3493056" y="0"/>
                </a:lnTo>
                <a:lnTo>
                  <a:pt x="3493056" y="3397790"/>
                </a:lnTo>
                <a:lnTo>
                  <a:pt x="0" y="33977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true" flipV="true" rot="1386762">
            <a:off x="-1042364" y="8630149"/>
            <a:ext cx="4142128" cy="3313702"/>
          </a:xfrm>
          <a:custGeom>
            <a:avLst/>
            <a:gdLst/>
            <a:ahLst/>
            <a:cxnLst/>
            <a:rect r="r" b="b" t="t" l="l"/>
            <a:pathLst>
              <a:path h="3313702" w="4142128">
                <a:moveTo>
                  <a:pt x="4142128" y="3313702"/>
                </a:moveTo>
                <a:lnTo>
                  <a:pt x="0" y="3313702"/>
                </a:lnTo>
                <a:lnTo>
                  <a:pt x="0" y="0"/>
                </a:lnTo>
                <a:lnTo>
                  <a:pt x="4142128" y="0"/>
                </a:lnTo>
                <a:lnTo>
                  <a:pt x="4142128" y="3313702"/>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304348" y="3111343"/>
            <a:ext cx="8503278" cy="2504186"/>
          </a:xfrm>
          <a:prstGeom prst="rect">
            <a:avLst/>
          </a:prstGeom>
        </p:spPr>
        <p:txBody>
          <a:bodyPr anchor="t" rtlCol="false" tIns="0" lIns="0" bIns="0" rIns="0">
            <a:spAutoFit/>
          </a:bodyPr>
          <a:lstStyle/>
          <a:p>
            <a:pPr>
              <a:lnSpc>
                <a:spcPts val="9823"/>
              </a:lnSpc>
            </a:pPr>
            <a:r>
              <a:rPr lang="en-US" sz="8930" spc="-312">
                <a:solidFill>
                  <a:srgbClr val="392E2E"/>
                </a:solidFill>
                <a:latin typeface="Livvic Bold"/>
              </a:rPr>
              <a:t>L'organisme d'accueil</a:t>
            </a:r>
          </a:p>
        </p:txBody>
      </p:sp>
      <p:sp>
        <p:nvSpPr>
          <p:cNvPr name="TextBox 14" id="14"/>
          <p:cNvSpPr txBox="true"/>
          <p:nvPr/>
        </p:nvSpPr>
        <p:spPr>
          <a:xfrm rot="0">
            <a:off x="1304348" y="5631903"/>
            <a:ext cx="8136556" cy="1427821"/>
          </a:xfrm>
          <a:prstGeom prst="rect">
            <a:avLst/>
          </a:prstGeom>
        </p:spPr>
        <p:txBody>
          <a:bodyPr anchor="t" rtlCol="false" tIns="0" lIns="0" bIns="0" rIns="0">
            <a:spAutoFit/>
          </a:bodyPr>
          <a:lstStyle/>
          <a:p>
            <a:pPr>
              <a:lnSpc>
                <a:spcPts val="3771"/>
              </a:lnSpc>
            </a:pPr>
            <a:r>
              <a:rPr lang="en-US" sz="2793" spc="-97">
                <a:solidFill>
                  <a:srgbClr val="392E2E"/>
                </a:solidFill>
                <a:latin typeface="Telegraf Medium"/>
              </a:rPr>
              <a:t>Nous avons réaliser notre stage au seins du Ministère de la Numérisation et Statistiques, sous-direction de la Cybersécurité.</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8321148" y="934034"/>
            <a:ext cx="8289683" cy="8289683"/>
          </a:xfrm>
          <a:custGeom>
            <a:avLst/>
            <a:gdLst/>
            <a:ahLst/>
            <a:cxnLst/>
            <a:rect r="r" b="b" t="t" l="l"/>
            <a:pathLst>
              <a:path h="8289683" w="8289683">
                <a:moveTo>
                  <a:pt x="0" y="0"/>
                </a:moveTo>
                <a:lnTo>
                  <a:pt x="8289683" y="0"/>
                </a:lnTo>
                <a:lnTo>
                  <a:pt x="8289683" y="8289683"/>
                </a:lnTo>
                <a:lnTo>
                  <a:pt x="0" y="8289683"/>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6308900">
            <a:off x="-1232348" y="6463999"/>
            <a:ext cx="7145535" cy="7646001"/>
          </a:xfrm>
          <a:custGeom>
            <a:avLst/>
            <a:gdLst/>
            <a:ahLst/>
            <a:cxnLst/>
            <a:rect r="r" b="b" t="t" l="l"/>
            <a:pathLst>
              <a:path h="7646001" w="7145535">
                <a:moveTo>
                  <a:pt x="7145536" y="7646002"/>
                </a:moveTo>
                <a:lnTo>
                  <a:pt x="0" y="7646002"/>
                </a:lnTo>
                <a:lnTo>
                  <a:pt x="0" y="0"/>
                </a:lnTo>
                <a:lnTo>
                  <a:pt x="7145536" y="0"/>
                </a:lnTo>
                <a:lnTo>
                  <a:pt x="7145536" y="764600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45818" y="934034"/>
            <a:ext cx="8289683" cy="8289683"/>
          </a:xfrm>
          <a:custGeom>
            <a:avLst/>
            <a:gdLst/>
            <a:ahLst/>
            <a:cxnLst/>
            <a:rect r="r" b="b" t="t" l="l"/>
            <a:pathLst>
              <a:path h="8289683" w="8289683">
                <a:moveTo>
                  <a:pt x="0" y="0"/>
                </a:moveTo>
                <a:lnTo>
                  <a:pt x="8289683" y="0"/>
                </a:lnTo>
                <a:lnTo>
                  <a:pt x="8289683" y="8289683"/>
                </a:lnTo>
                <a:lnTo>
                  <a:pt x="0" y="8289683"/>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8549651" y="696994"/>
            <a:ext cx="4535052" cy="1813033"/>
          </a:xfrm>
          <a:custGeom>
            <a:avLst/>
            <a:gdLst/>
            <a:ahLst/>
            <a:cxnLst/>
            <a:rect r="r" b="b" t="t" l="l"/>
            <a:pathLst>
              <a:path h="1813033" w="4535052">
                <a:moveTo>
                  <a:pt x="4535052" y="0"/>
                </a:moveTo>
                <a:lnTo>
                  <a:pt x="0" y="0"/>
                </a:lnTo>
                <a:lnTo>
                  <a:pt x="0" y="1813033"/>
                </a:lnTo>
                <a:lnTo>
                  <a:pt x="4535052" y="1813033"/>
                </a:lnTo>
                <a:lnTo>
                  <a:pt x="453505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490659" y="756877"/>
            <a:ext cx="4385263" cy="1753150"/>
          </a:xfrm>
          <a:custGeom>
            <a:avLst/>
            <a:gdLst/>
            <a:ahLst/>
            <a:cxnLst/>
            <a:rect r="r" b="b" t="t" l="l"/>
            <a:pathLst>
              <a:path h="1753150" w="4385263">
                <a:moveTo>
                  <a:pt x="0" y="0"/>
                </a:moveTo>
                <a:lnTo>
                  <a:pt x="4385263" y="0"/>
                </a:lnTo>
                <a:lnTo>
                  <a:pt x="4385263" y="1753150"/>
                </a:lnTo>
                <a:lnTo>
                  <a:pt x="0" y="17531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6308900">
            <a:off x="13203048" y="-2766115"/>
            <a:ext cx="6229316" cy="6665611"/>
          </a:xfrm>
          <a:custGeom>
            <a:avLst/>
            <a:gdLst/>
            <a:ahLst/>
            <a:cxnLst/>
            <a:rect r="r" b="b" t="t" l="l"/>
            <a:pathLst>
              <a:path h="6665611" w="6229316">
                <a:moveTo>
                  <a:pt x="0" y="0"/>
                </a:moveTo>
                <a:lnTo>
                  <a:pt x="6229316" y="0"/>
                </a:lnTo>
                <a:lnTo>
                  <a:pt x="6229316" y="6665611"/>
                </a:lnTo>
                <a:lnTo>
                  <a:pt x="0" y="66656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410312" y="777562"/>
            <a:ext cx="5192846" cy="5431598"/>
          </a:xfrm>
          <a:custGeom>
            <a:avLst/>
            <a:gdLst/>
            <a:ahLst/>
            <a:cxnLst/>
            <a:rect r="r" b="b" t="t" l="l"/>
            <a:pathLst>
              <a:path h="5431598" w="5192846">
                <a:moveTo>
                  <a:pt x="0" y="0"/>
                </a:moveTo>
                <a:lnTo>
                  <a:pt x="5192846" y="0"/>
                </a:lnTo>
                <a:lnTo>
                  <a:pt x="5192846" y="5431598"/>
                </a:lnTo>
                <a:lnTo>
                  <a:pt x="0" y="54315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3404062" y="4366528"/>
            <a:ext cx="5192846" cy="5431598"/>
          </a:xfrm>
          <a:custGeom>
            <a:avLst/>
            <a:gdLst/>
            <a:ahLst/>
            <a:cxnLst/>
            <a:rect r="r" b="b" t="t" l="l"/>
            <a:pathLst>
              <a:path h="5431598" w="5192846">
                <a:moveTo>
                  <a:pt x="0" y="0"/>
                </a:moveTo>
                <a:lnTo>
                  <a:pt x="5192846" y="0"/>
                </a:lnTo>
                <a:lnTo>
                  <a:pt x="5192846" y="5431598"/>
                </a:lnTo>
                <a:lnTo>
                  <a:pt x="0" y="54315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4005031" y="3913640"/>
            <a:ext cx="701148" cy="701148"/>
          </a:xfrm>
          <a:custGeom>
            <a:avLst/>
            <a:gdLst/>
            <a:ahLst/>
            <a:cxnLst/>
            <a:rect r="r" b="b" t="t" l="l"/>
            <a:pathLst>
              <a:path h="701148" w="701148">
                <a:moveTo>
                  <a:pt x="0" y="0"/>
                </a:moveTo>
                <a:lnTo>
                  <a:pt x="701148" y="0"/>
                </a:lnTo>
                <a:lnTo>
                  <a:pt x="701148" y="701148"/>
                </a:lnTo>
                <a:lnTo>
                  <a:pt x="0" y="7011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7848503" y="4933633"/>
            <a:ext cx="701148" cy="701148"/>
          </a:xfrm>
          <a:custGeom>
            <a:avLst/>
            <a:gdLst/>
            <a:ahLst/>
            <a:cxnLst/>
            <a:rect r="r" b="b" t="t" l="l"/>
            <a:pathLst>
              <a:path h="701148" w="701148">
                <a:moveTo>
                  <a:pt x="0" y="0"/>
                </a:moveTo>
                <a:lnTo>
                  <a:pt x="701148" y="0"/>
                </a:lnTo>
                <a:lnTo>
                  <a:pt x="701148" y="701148"/>
                </a:lnTo>
                <a:lnTo>
                  <a:pt x="0" y="7011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1848676" y="3913640"/>
            <a:ext cx="701148" cy="701148"/>
          </a:xfrm>
          <a:custGeom>
            <a:avLst/>
            <a:gdLst/>
            <a:ahLst/>
            <a:cxnLst/>
            <a:rect r="r" b="b" t="t" l="l"/>
            <a:pathLst>
              <a:path h="701148" w="701148">
                <a:moveTo>
                  <a:pt x="0" y="0"/>
                </a:moveTo>
                <a:lnTo>
                  <a:pt x="701148" y="0"/>
                </a:lnTo>
                <a:lnTo>
                  <a:pt x="701148" y="701148"/>
                </a:lnTo>
                <a:lnTo>
                  <a:pt x="0" y="7011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1977819" y="-964067"/>
            <a:ext cx="4432493" cy="1928135"/>
          </a:xfrm>
          <a:custGeom>
            <a:avLst/>
            <a:gdLst/>
            <a:ahLst/>
            <a:cxnLst/>
            <a:rect r="r" b="b" t="t" l="l"/>
            <a:pathLst>
              <a:path h="1928135" w="4432493">
                <a:moveTo>
                  <a:pt x="0" y="0"/>
                </a:moveTo>
                <a:lnTo>
                  <a:pt x="4432493" y="0"/>
                </a:lnTo>
                <a:lnTo>
                  <a:pt x="4432493" y="1928134"/>
                </a:lnTo>
                <a:lnTo>
                  <a:pt x="0" y="192813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true" flipV="false" rot="0">
            <a:off x="2566077" y="9423742"/>
            <a:ext cx="4432493" cy="1928135"/>
          </a:xfrm>
          <a:custGeom>
            <a:avLst/>
            <a:gdLst/>
            <a:ahLst/>
            <a:cxnLst/>
            <a:rect r="r" b="b" t="t" l="l"/>
            <a:pathLst>
              <a:path h="1928135" w="4432493">
                <a:moveTo>
                  <a:pt x="4432493" y="0"/>
                </a:moveTo>
                <a:lnTo>
                  <a:pt x="0" y="0"/>
                </a:lnTo>
                <a:lnTo>
                  <a:pt x="0" y="1928135"/>
                </a:lnTo>
                <a:lnTo>
                  <a:pt x="4432493" y="1928135"/>
                </a:lnTo>
                <a:lnTo>
                  <a:pt x="4432493"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1959856" y="2942684"/>
            <a:ext cx="14357850" cy="5384194"/>
          </a:xfrm>
          <a:custGeom>
            <a:avLst/>
            <a:gdLst/>
            <a:ahLst/>
            <a:cxnLst/>
            <a:rect r="r" b="b" t="t" l="l"/>
            <a:pathLst>
              <a:path h="5384194" w="14357850">
                <a:moveTo>
                  <a:pt x="0" y="0"/>
                </a:moveTo>
                <a:lnTo>
                  <a:pt x="14357850" y="0"/>
                </a:lnTo>
                <a:lnTo>
                  <a:pt x="14357850" y="5384194"/>
                </a:lnTo>
                <a:lnTo>
                  <a:pt x="0" y="5384194"/>
                </a:lnTo>
                <a:lnTo>
                  <a:pt x="0" y="0"/>
                </a:lnTo>
                <a:close/>
              </a:path>
            </a:pathLst>
          </a:custGeom>
          <a:blipFill>
            <a:blip r:embed="rId14"/>
            <a:stretch>
              <a:fillRect l="0" t="0" r="0" b="0"/>
            </a:stretch>
          </a:blipFill>
        </p:spPr>
      </p:sp>
      <p:sp>
        <p:nvSpPr>
          <p:cNvPr name="TextBox 16" id="16"/>
          <p:cNvSpPr txBox="true"/>
          <p:nvPr/>
        </p:nvSpPr>
        <p:spPr>
          <a:xfrm rot="0">
            <a:off x="4706179" y="1104900"/>
            <a:ext cx="9208521" cy="1015592"/>
          </a:xfrm>
          <a:prstGeom prst="rect">
            <a:avLst/>
          </a:prstGeom>
        </p:spPr>
        <p:txBody>
          <a:bodyPr anchor="t" rtlCol="false" tIns="0" lIns="0" bIns="0" rIns="0">
            <a:spAutoFit/>
          </a:bodyPr>
          <a:lstStyle/>
          <a:p>
            <a:pPr algn="ctr">
              <a:lnSpc>
                <a:spcPts val="7939"/>
              </a:lnSpc>
            </a:pPr>
            <a:r>
              <a:rPr lang="en-US" sz="7217" spc="-252">
                <a:solidFill>
                  <a:srgbClr val="392E2E"/>
                </a:solidFill>
                <a:latin typeface="Livvic Bold"/>
              </a:rPr>
              <a:t>L'organigramme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grpSp>
        <p:nvGrpSpPr>
          <p:cNvPr name="Group 2" id="2"/>
          <p:cNvGrpSpPr/>
          <p:nvPr/>
        </p:nvGrpSpPr>
        <p:grpSpPr>
          <a:xfrm rot="0">
            <a:off x="617477" y="1144512"/>
            <a:ext cx="2200719" cy="220071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8CEE9"/>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0">
            <a:off x="1028700" y="8817017"/>
            <a:ext cx="3364023" cy="2127745"/>
          </a:xfrm>
          <a:custGeom>
            <a:avLst/>
            <a:gdLst/>
            <a:ahLst/>
            <a:cxnLst/>
            <a:rect r="r" b="b" t="t" l="l"/>
            <a:pathLst>
              <a:path h="2127745" w="3364023">
                <a:moveTo>
                  <a:pt x="0" y="0"/>
                </a:moveTo>
                <a:lnTo>
                  <a:pt x="3364023" y="0"/>
                </a:lnTo>
                <a:lnTo>
                  <a:pt x="3364023" y="2127745"/>
                </a:lnTo>
                <a:lnTo>
                  <a:pt x="0" y="2127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17348" y="5276182"/>
            <a:ext cx="5324163" cy="3678127"/>
            <a:chOff x="0" y="0"/>
            <a:chExt cx="1402249" cy="968725"/>
          </a:xfrm>
        </p:grpSpPr>
        <p:sp>
          <p:nvSpPr>
            <p:cNvPr name="Freeform 7" id="7"/>
            <p:cNvSpPr/>
            <p:nvPr/>
          </p:nvSpPr>
          <p:spPr>
            <a:xfrm flipH="false" flipV="false" rot="0">
              <a:off x="0" y="0"/>
              <a:ext cx="1402249" cy="968725"/>
            </a:xfrm>
            <a:custGeom>
              <a:avLst/>
              <a:gdLst/>
              <a:ahLst/>
              <a:cxnLst/>
              <a:rect r="r" b="b" t="t" l="l"/>
              <a:pathLst>
                <a:path h="968725" w="1402249">
                  <a:moveTo>
                    <a:pt x="74160" y="0"/>
                  </a:moveTo>
                  <a:lnTo>
                    <a:pt x="1328089" y="0"/>
                  </a:lnTo>
                  <a:cubicBezTo>
                    <a:pt x="1369046" y="0"/>
                    <a:pt x="1402249" y="33202"/>
                    <a:pt x="1402249" y="74160"/>
                  </a:cubicBezTo>
                  <a:lnTo>
                    <a:pt x="1402249" y="894565"/>
                  </a:lnTo>
                  <a:cubicBezTo>
                    <a:pt x="1402249" y="935523"/>
                    <a:pt x="1369046" y="968725"/>
                    <a:pt x="1328089" y="968725"/>
                  </a:cubicBezTo>
                  <a:lnTo>
                    <a:pt x="74160" y="968725"/>
                  </a:lnTo>
                  <a:cubicBezTo>
                    <a:pt x="33202" y="968725"/>
                    <a:pt x="0" y="935523"/>
                    <a:pt x="0" y="894565"/>
                  </a:cubicBezTo>
                  <a:lnTo>
                    <a:pt x="0" y="74160"/>
                  </a:lnTo>
                  <a:cubicBezTo>
                    <a:pt x="0" y="33202"/>
                    <a:pt x="33202" y="0"/>
                    <a:pt x="74160" y="0"/>
                  </a:cubicBezTo>
                  <a:close/>
                </a:path>
              </a:pathLst>
            </a:custGeom>
            <a:solidFill>
              <a:srgbClr val="C7D5EB"/>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sp>
        <p:nvSpPr>
          <p:cNvPr name="Freeform 9" id="9"/>
          <p:cNvSpPr/>
          <p:nvPr/>
        </p:nvSpPr>
        <p:spPr>
          <a:xfrm flipH="false" flipV="false" rot="-1145872">
            <a:off x="9639423" y="-3446387"/>
            <a:ext cx="9625590" cy="10542912"/>
          </a:xfrm>
          <a:custGeom>
            <a:avLst/>
            <a:gdLst/>
            <a:ahLst/>
            <a:cxnLst/>
            <a:rect r="r" b="b" t="t" l="l"/>
            <a:pathLst>
              <a:path h="10542912" w="9625590">
                <a:moveTo>
                  <a:pt x="0" y="0"/>
                </a:moveTo>
                <a:lnTo>
                  <a:pt x="9625590" y="0"/>
                </a:lnTo>
                <a:lnTo>
                  <a:pt x="9625590" y="10542911"/>
                </a:lnTo>
                <a:lnTo>
                  <a:pt x="0" y="10542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7667053" y="5276182"/>
            <a:ext cx="5324163" cy="3678127"/>
            <a:chOff x="0" y="0"/>
            <a:chExt cx="1402249" cy="968725"/>
          </a:xfrm>
        </p:grpSpPr>
        <p:sp>
          <p:nvSpPr>
            <p:cNvPr name="Freeform 11" id="11"/>
            <p:cNvSpPr/>
            <p:nvPr/>
          </p:nvSpPr>
          <p:spPr>
            <a:xfrm flipH="false" flipV="false" rot="0">
              <a:off x="0" y="0"/>
              <a:ext cx="1402249" cy="968725"/>
            </a:xfrm>
            <a:custGeom>
              <a:avLst/>
              <a:gdLst/>
              <a:ahLst/>
              <a:cxnLst/>
              <a:rect r="r" b="b" t="t" l="l"/>
              <a:pathLst>
                <a:path h="968725" w="1402249">
                  <a:moveTo>
                    <a:pt x="74160" y="0"/>
                  </a:moveTo>
                  <a:lnTo>
                    <a:pt x="1328089" y="0"/>
                  </a:lnTo>
                  <a:cubicBezTo>
                    <a:pt x="1369046" y="0"/>
                    <a:pt x="1402249" y="33202"/>
                    <a:pt x="1402249" y="74160"/>
                  </a:cubicBezTo>
                  <a:lnTo>
                    <a:pt x="1402249" y="894565"/>
                  </a:lnTo>
                  <a:cubicBezTo>
                    <a:pt x="1402249" y="935523"/>
                    <a:pt x="1369046" y="968725"/>
                    <a:pt x="1328089" y="968725"/>
                  </a:cubicBezTo>
                  <a:lnTo>
                    <a:pt x="74160" y="968725"/>
                  </a:lnTo>
                  <a:cubicBezTo>
                    <a:pt x="33202" y="968725"/>
                    <a:pt x="0" y="935523"/>
                    <a:pt x="0" y="894565"/>
                  </a:cubicBezTo>
                  <a:lnTo>
                    <a:pt x="0" y="74160"/>
                  </a:lnTo>
                  <a:cubicBezTo>
                    <a:pt x="0" y="33202"/>
                    <a:pt x="33202" y="0"/>
                    <a:pt x="74160" y="0"/>
                  </a:cubicBezTo>
                  <a:close/>
                </a:path>
              </a:pathLst>
            </a:custGeom>
            <a:solidFill>
              <a:srgbClr val="C7D5EB"/>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0">
            <a:off x="3933624" y="5778558"/>
            <a:ext cx="2404857" cy="747880"/>
            <a:chOff x="0" y="0"/>
            <a:chExt cx="1306806" cy="406400"/>
          </a:xfrm>
        </p:grpSpPr>
        <p:sp>
          <p:nvSpPr>
            <p:cNvPr name="Freeform 14" id="14"/>
            <p:cNvSpPr/>
            <p:nvPr/>
          </p:nvSpPr>
          <p:spPr>
            <a:xfrm flipH="false" flipV="false" rot="0">
              <a:off x="203200" y="-326"/>
              <a:ext cx="900406" cy="407051"/>
            </a:xfrm>
            <a:custGeom>
              <a:avLst/>
              <a:gdLst/>
              <a:ahLst/>
              <a:cxnLst/>
              <a:rect r="r" b="b" t="t" l="l"/>
              <a:pathLst>
                <a:path h="407051" w="900406">
                  <a:moveTo>
                    <a:pt x="900406" y="326"/>
                  </a:moveTo>
                  <a:cubicBezTo>
                    <a:pt x="827593" y="0"/>
                    <a:pt x="760171" y="38659"/>
                    <a:pt x="723671" y="101663"/>
                  </a:cubicBezTo>
                  <a:cubicBezTo>
                    <a:pt x="687170" y="164667"/>
                    <a:pt x="687170" y="242385"/>
                    <a:pt x="723671" y="305389"/>
                  </a:cubicBezTo>
                  <a:cubicBezTo>
                    <a:pt x="760171" y="368393"/>
                    <a:pt x="827593" y="407052"/>
                    <a:pt x="90040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3F4FA"/>
            </a:solidFill>
          </p:spPr>
        </p:sp>
        <p:sp>
          <p:nvSpPr>
            <p:cNvPr name="TextBox 15" id="15"/>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6" id="16"/>
          <p:cNvGrpSpPr/>
          <p:nvPr/>
        </p:nvGrpSpPr>
        <p:grpSpPr>
          <a:xfrm rot="0">
            <a:off x="10334335" y="5778558"/>
            <a:ext cx="2404857" cy="747880"/>
            <a:chOff x="0" y="0"/>
            <a:chExt cx="1306806" cy="406400"/>
          </a:xfrm>
        </p:grpSpPr>
        <p:sp>
          <p:nvSpPr>
            <p:cNvPr name="Freeform 17" id="17"/>
            <p:cNvSpPr/>
            <p:nvPr/>
          </p:nvSpPr>
          <p:spPr>
            <a:xfrm flipH="false" flipV="false" rot="0">
              <a:off x="203200" y="-326"/>
              <a:ext cx="900406" cy="407051"/>
            </a:xfrm>
            <a:custGeom>
              <a:avLst/>
              <a:gdLst/>
              <a:ahLst/>
              <a:cxnLst/>
              <a:rect r="r" b="b" t="t" l="l"/>
              <a:pathLst>
                <a:path h="407051" w="900406">
                  <a:moveTo>
                    <a:pt x="900406" y="326"/>
                  </a:moveTo>
                  <a:cubicBezTo>
                    <a:pt x="827593" y="0"/>
                    <a:pt x="760171" y="38659"/>
                    <a:pt x="723671" y="101663"/>
                  </a:cubicBezTo>
                  <a:cubicBezTo>
                    <a:pt x="687170" y="164667"/>
                    <a:pt x="687170" y="242385"/>
                    <a:pt x="723671" y="305389"/>
                  </a:cubicBezTo>
                  <a:cubicBezTo>
                    <a:pt x="760171" y="368393"/>
                    <a:pt x="827593" y="407052"/>
                    <a:pt x="90040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3F4FA"/>
            </a:solidFill>
          </p:spPr>
        </p:sp>
        <p:sp>
          <p:nvSpPr>
            <p:cNvPr name="TextBox 18" id="18"/>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9" id="19"/>
          <p:cNvGrpSpPr/>
          <p:nvPr/>
        </p:nvGrpSpPr>
        <p:grpSpPr>
          <a:xfrm rot="0">
            <a:off x="1999140" y="6687644"/>
            <a:ext cx="5408919" cy="855202"/>
            <a:chOff x="0" y="0"/>
            <a:chExt cx="1424571" cy="225238"/>
          </a:xfrm>
        </p:grpSpPr>
        <p:sp>
          <p:nvSpPr>
            <p:cNvPr name="Freeform 20" id="20"/>
            <p:cNvSpPr/>
            <p:nvPr/>
          </p:nvSpPr>
          <p:spPr>
            <a:xfrm flipH="false" flipV="false" rot="0">
              <a:off x="0" y="0"/>
              <a:ext cx="1424571" cy="225238"/>
            </a:xfrm>
            <a:custGeom>
              <a:avLst/>
              <a:gdLst/>
              <a:ahLst/>
              <a:cxnLst/>
              <a:rect r="r" b="b" t="t" l="l"/>
              <a:pathLst>
                <a:path h="225238" w="1424571">
                  <a:moveTo>
                    <a:pt x="72998" y="0"/>
                  </a:moveTo>
                  <a:lnTo>
                    <a:pt x="1351574" y="0"/>
                  </a:lnTo>
                  <a:cubicBezTo>
                    <a:pt x="1370934" y="0"/>
                    <a:pt x="1389501" y="7691"/>
                    <a:pt x="1403191" y="21380"/>
                  </a:cubicBezTo>
                  <a:cubicBezTo>
                    <a:pt x="1416881" y="35070"/>
                    <a:pt x="1424571" y="53637"/>
                    <a:pt x="1424571" y="72998"/>
                  </a:cubicBezTo>
                  <a:lnTo>
                    <a:pt x="1424571" y="152241"/>
                  </a:lnTo>
                  <a:cubicBezTo>
                    <a:pt x="1424571" y="171601"/>
                    <a:pt x="1416881" y="190168"/>
                    <a:pt x="1403191" y="203858"/>
                  </a:cubicBezTo>
                  <a:cubicBezTo>
                    <a:pt x="1389501" y="217548"/>
                    <a:pt x="1370934" y="225238"/>
                    <a:pt x="1351574" y="225238"/>
                  </a:cubicBezTo>
                  <a:lnTo>
                    <a:pt x="72998" y="225238"/>
                  </a:lnTo>
                  <a:cubicBezTo>
                    <a:pt x="53637" y="225238"/>
                    <a:pt x="35070" y="217548"/>
                    <a:pt x="21380" y="203858"/>
                  </a:cubicBezTo>
                  <a:cubicBezTo>
                    <a:pt x="7691" y="190168"/>
                    <a:pt x="0" y="171601"/>
                    <a:pt x="0" y="152241"/>
                  </a:cubicBezTo>
                  <a:lnTo>
                    <a:pt x="0" y="72998"/>
                  </a:lnTo>
                  <a:cubicBezTo>
                    <a:pt x="0" y="53637"/>
                    <a:pt x="7691" y="35070"/>
                    <a:pt x="21380" y="21380"/>
                  </a:cubicBezTo>
                  <a:cubicBezTo>
                    <a:pt x="35070" y="7691"/>
                    <a:pt x="53637" y="0"/>
                    <a:pt x="72998" y="0"/>
                  </a:cubicBezTo>
                  <a:close/>
                </a:path>
              </a:pathLst>
            </a:custGeom>
            <a:solidFill>
              <a:srgbClr val="F3F4FA"/>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sp>
        <p:nvSpPr>
          <p:cNvPr name="TextBox 22" id="22"/>
          <p:cNvSpPr txBox="true"/>
          <p:nvPr/>
        </p:nvSpPr>
        <p:spPr>
          <a:xfrm rot="0">
            <a:off x="3839955" y="5879099"/>
            <a:ext cx="2592193" cy="481662"/>
          </a:xfrm>
          <a:prstGeom prst="rect">
            <a:avLst/>
          </a:prstGeom>
        </p:spPr>
        <p:txBody>
          <a:bodyPr anchor="t" rtlCol="false" tIns="0" lIns="0" bIns="0" rIns="0">
            <a:spAutoFit/>
          </a:bodyPr>
          <a:lstStyle/>
          <a:p>
            <a:pPr algn="ctr">
              <a:lnSpc>
                <a:spcPts val="3666"/>
              </a:lnSpc>
            </a:pPr>
            <a:r>
              <a:rPr lang="en-US" sz="2715" spc="-95">
                <a:solidFill>
                  <a:srgbClr val="588D9B"/>
                </a:solidFill>
                <a:latin typeface="Telegraf Medium Bold"/>
              </a:rPr>
              <a:t>Vulnérabilités</a:t>
            </a:r>
          </a:p>
        </p:txBody>
      </p:sp>
      <p:grpSp>
        <p:nvGrpSpPr>
          <p:cNvPr name="Group 23" id="23"/>
          <p:cNvGrpSpPr>
            <a:grpSpLocks noChangeAspect="true"/>
          </p:cNvGrpSpPr>
          <p:nvPr/>
        </p:nvGrpSpPr>
        <p:grpSpPr>
          <a:xfrm rot="0">
            <a:off x="1717836" y="5551621"/>
            <a:ext cx="1955655" cy="2019801"/>
            <a:chOff x="0" y="0"/>
            <a:chExt cx="6350000" cy="6558280"/>
          </a:xfrm>
        </p:grpSpPr>
        <p:sp>
          <p:nvSpPr>
            <p:cNvPr name="Freeform 24" id="2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27567" t="0" r="-27567" b="0"/>
              </a:stretch>
            </a:blipFill>
          </p:spPr>
        </p:sp>
        <p:sp>
          <p:nvSpPr>
            <p:cNvPr name="Freeform 25" id="2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5D3ED"/>
            </a:solidFill>
          </p:spPr>
        </p:sp>
      </p:grpSp>
      <p:grpSp>
        <p:nvGrpSpPr>
          <p:cNvPr name="Group 26" id="26"/>
          <p:cNvGrpSpPr/>
          <p:nvPr/>
        </p:nvGrpSpPr>
        <p:grpSpPr>
          <a:xfrm rot="0">
            <a:off x="8148845" y="6687644"/>
            <a:ext cx="5483249" cy="855202"/>
            <a:chOff x="0" y="0"/>
            <a:chExt cx="1444148" cy="225238"/>
          </a:xfrm>
        </p:grpSpPr>
        <p:sp>
          <p:nvSpPr>
            <p:cNvPr name="Freeform 27" id="27"/>
            <p:cNvSpPr/>
            <p:nvPr/>
          </p:nvSpPr>
          <p:spPr>
            <a:xfrm flipH="false" flipV="false" rot="0">
              <a:off x="0" y="0"/>
              <a:ext cx="1444148" cy="225238"/>
            </a:xfrm>
            <a:custGeom>
              <a:avLst/>
              <a:gdLst/>
              <a:ahLst/>
              <a:cxnLst/>
              <a:rect r="r" b="b" t="t" l="l"/>
              <a:pathLst>
                <a:path h="225238" w="1444148">
                  <a:moveTo>
                    <a:pt x="72008" y="0"/>
                  </a:moveTo>
                  <a:lnTo>
                    <a:pt x="1372140" y="0"/>
                  </a:lnTo>
                  <a:cubicBezTo>
                    <a:pt x="1391238" y="0"/>
                    <a:pt x="1409553" y="7587"/>
                    <a:pt x="1423057" y="21091"/>
                  </a:cubicBezTo>
                  <a:cubicBezTo>
                    <a:pt x="1436561" y="34595"/>
                    <a:pt x="1444148" y="52910"/>
                    <a:pt x="1444148" y="72008"/>
                  </a:cubicBezTo>
                  <a:lnTo>
                    <a:pt x="1444148" y="153230"/>
                  </a:lnTo>
                  <a:cubicBezTo>
                    <a:pt x="1444148" y="172328"/>
                    <a:pt x="1436561" y="190644"/>
                    <a:pt x="1423057" y="204148"/>
                  </a:cubicBezTo>
                  <a:cubicBezTo>
                    <a:pt x="1409553" y="217652"/>
                    <a:pt x="1391238" y="225238"/>
                    <a:pt x="1372140" y="225238"/>
                  </a:cubicBezTo>
                  <a:lnTo>
                    <a:pt x="72008" y="225238"/>
                  </a:lnTo>
                  <a:cubicBezTo>
                    <a:pt x="52910" y="225238"/>
                    <a:pt x="34595" y="217652"/>
                    <a:pt x="21091" y="204148"/>
                  </a:cubicBezTo>
                  <a:cubicBezTo>
                    <a:pt x="7587" y="190644"/>
                    <a:pt x="0" y="172328"/>
                    <a:pt x="0" y="153230"/>
                  </a:cubicBezTo>
                  <a:lnTo>
                    <a:pt x="0" y="72008"/>
                  </a:lnTo>
                  <a:cubicBezTo>
                    <a:pt x="0" y="52910"/>
                    <a:pt x="7587" y="34595"/>
                    <a:pt x="21091" y="21091"/>
                  </a:cubicBezTo>
                  <a:cubicBezTo>
                    <a:pt x="34595" y="7587"/>
                    <a:pt x="52910" y="0"/>
                    <a:pt x="72008" y="0"/>
                  </a:cubicBezTo>
                  <a:close/>
                </a:path>
              </a:pathLst>
            </a:custGeom>
            <a:solidFill>
              <a:srgbClr val="F3F4FA"/>
            </a:solidFill>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grpSp>
        <p:nvGrpSpPr>
          <p:cNvPr name="Group 29" id="29"/>
          <p:cNvGrpSpPr>
            <a:grpSpLocks noChangeAspect="true"/>
          </p:cNvGrpSpPr>
          <p:nvPr/>
        </p:nvGrpSpPr>
        <p:grpSpPr>
          <a:xfrm rot="0">
            <a:off x="8047275" y="5551621"/>
            <a:ext cx="1955655" cy="2019801"/>
            <a:chOff x="0" y="0"/>
            <a:chExt cx="6350000" cy="6558280"/>
          </a:xfrm>
        </p:grpSpPr>
        <p:sp>
          <p:nvSpPr>
            <p:cNvPr name="Freeform 30" id="30"/>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7"/>
              <a:stretch>
                <a:fillRect l="-27449" t="0" r="-27449" b="0"/>
              </a:stretch>
            </a:blipFill>
          </p:spPr>
        </p:sp>
        <p:sp>
          <p:nvSpPr>
            <p:cNvPr name="Freeform 31" id="31"/>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5D3ED"/>
            </a:solidFill>
          </p:spPr>
        </p:sp>
      </p:grpSp>
      <p:sp>
        <p:nvSpPr>
          <p:cNvPr name="Freeform 32" id="32"/>
          <p:cNvSpPr/>
          <p:nvPr/>
        </p:nvSpPr>
        <p:spPr>
          <a:xfrm flipH="false" flipV="false" rot="0">
            <a:off x="12398462" y="1779175"/>
            <a:ext cx="2467265" cy="465696"/>
          </a:xfrm>
          <a:custGeom>
            <a:avLst/>
            <a:gdLst/>
            <a:ahLst/>
            <a:cxnLst/>
            <a:rect r="r" b="b" t="t" l="l"/>
            <a:pathLst>
              <a:path h="465696" w="2467265">
                <a:moveTo>
                  <a:pt x="0" y="0"/>
                </a:moveTo>
                <a:lnTo>
                  <a:pt x="2467265" y="0"/>
                </a:lnTo>
                <a:lnTo>
                  <a:pt x="2467265" y="465697"/>
                </a:lnTo>
                <a:lnTo>
                  <a:pt x="0" y="4656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616155" y="8189396"/>
            <a:ext cx="2467265" cy="465696"/>
          </a:xfrm>
          <a:custGeom>
            <a:avLst/>
            <a:gdLst/>
            <a:ahLst/>
            <a:cxnLst/>
            <a:rect r="r" b="b" t="t" l="l"/>
            <a:pathLst>
              <a:path h="465696" w="2467265">
                <a:moveTo>
                  <a:pt x="0" y="0"/>
                </a:moveTo>
                <a:lnTo>
                  <a:pt x="2467264" y="0"/>
                </a:lnTo>
                <a:lnTo>
                  <a:pt x="2467264" y="465696"/>
                </a:lnTo>
                <a:lnTo>
                  <a:pt x="0" y="4656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0">
            <a:off x="8888019" y="-363844"/>
            <a:ext cx="3364023" cy="2127745"/>
          </a:xfrm>
          <a:custGeom>
            <a:avLst/>
            <a:gdLst/>
            <a:ahLst/>
            <a:cxnLst/>
            <a:rect r="r" b="b" t="t" l="l"/>
            <a:pathLst>
              <a:path h="2127745" w="3364023">
                <a:moveTo>
                  <a:pt x="0" y="0"/>
                </a:moveTo>
                <a:lnTo>
                  <a:pt x="3364023" y="0"/>
                </a:lnTo>
                <a:lnTo>
                  <a:pt x="3364023" y="2127744"/>
                </a:lnTo>
                <a:lnTo>
                  <a:pt x="0" y="21277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4909106" y="6868253"/>
            <a:ext cx="1272048" cy="534260"/>
          </a:xfrm>
          <a:custGeom>
            <a:avLst/>
            <a:gdLst/>
            <a:ahLst/>
            <a:cxnLst/>
            <a:rect r="r" b="b" t="t" l="l"/>
            <a:pathLst>
              <a:path h="534260" w="1272048">
                <a:moveTo>
                  <a:pt x="0" y="0"/>
                </a:moveTo>
                <a:lnTo>
                  <a:pt x="1272047" y="0"/>
                </a:lnTo>
                <a:lnTo>
                  <a:pt x="1272047" y="534260"/>
                </a:lnTo>
                <a:lnTo>
                  <a:pt x="0" y="5342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6" id="36"/>
          <p:cNvSpPr/>
          <p:nvPr/>
        </p:nvSpPr>
        <p:spPr>
          <a:xfrm flipH="false" flipV="false" rot="0">
            <a:off x="11126414" y="6848116"/>
            <a:ext cx="1272048" cy="534260"/>
          </a:xfrm>
          <a:custGeom>
            <a:avLst/>
            <a:gdLst/>
            <a:ahLst/>
            <a:cxnLst/>
            <a:rect r="r" b="b" t="t" l="l"/>
            <a:pathLst>
              <a:path h="534260" w="1272048">
                <a:moveTo>
                  <a:pt x="0" y="0"/>
                </a:moveTo>
                <a:lnTo>
                  <a:pt x="1272048" y="0"/>
                </a:lnTo>
                <a:lnTo>
                  <a:pt x="1272048" y="534259"/>
                </a:lnTo>
                <a:lnTo>
                  <a:pt x="0" y="534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7" id="37"/>
          <p:cNvSpPr/>
          <p:nvPr/>
        </p:nvSpPr>
        <p:spPr>
          <a:xfrm flipH="false" flipV="false" rot="0">
            <a:off x="13660669" y="2012024"/>
            <a:ext cx="7512447" cy="8877338"/>
          </a:xfrm>
          <a:custGeom>
            <a:avLst/>
            <a:gdLst/>
            <a:ahLst/>
            <a:cxnLst/>
            <a:rect r="r" b="b" t="t" l="l"/>
            <a:pathLst>
              <a:path h="8877338" w="7512447">
                <a:moveTo>
                  <a:pt x="0" y="0"/>
                </a:moveTo>
                <a:lnTo>
                  <a:pt x="7512447" y="0"/>
                </a:lnTo>
                <a:lnTo>
                  <a:pt x="7512447" y="8877337"/>
                </a:lnTo>
                <a:lnTo>
                  <a:pt x="0" y="8877337"/>
                </a:lnTo>
                <a:lnTo>
                  <a:pt x="0" y="0"/>
                </a:lnTo>
                <a:close/>
              </a:path>
            </a:pathLst>
          </a:custGeom>
          <a:blipFill>
            <a:blip r:embed="rId12"/>
            <a:stretch>
              <a:fillRect l="0" t="0" r="0" b="0"/>
            </a:stretch>
          </a:blipFill>
        </p:spPr>
      </p:sp>
      <p:sp>
        <p:nvSpPr>
          <p:cNvPr name="TextBox 38" id="38"/>
          <p:cNvSpPr txBox="true"/>
          <p:nvPr/>
        </p:nvSpPr>
        <p:spPr>
          <a:xfrm rot="0">
            <a:off x="1546255" y="1593171"/>
            <a:ext cx="8485582" cy="1275387"/>
          </a:xfrm>
          <a:prstGeom prst="rect">
            <a:avLst/>
          </a:prstGeom>
        </p:spPr>
        <p:txBody>
          <a:bodyPr anchor="t" rtlCol="false" tIns="0" lIns="0" bIns="0" rIns="0">
            <a:spAutoFit/>
          </a:bodyPr>
          <a:lstStyle/>
          <a:p>
            <a:pPr>
              <a:lnSpc>
                <a:spcPts val="9824"/>
              </a:lnSpc>
            </a:pPr>
            <a:r>
              <a:rPr lang="en-US" sz="8931" spc="-312">
                <a:solidFill>
                  <a:srgbClr val="392E2E"/>
                </a:solidFill>
                <a:latin typeface="Livvic Bold"/>
              </a:rPr>
              <a:t>Problématique</a:t>
            </a:r>
          </a:p>
        </p:txBody>
      </p:sp>
      <p:sp>
        <p:nvSpPr>
          <p:cNvPr name="TextBox 39" id="39"/>
          <p:cNvSpPr txBox="true"/>
          <p:nvPr/>
        </p:nvSpPr>
        <p:spPr>
          <a:xfrm rot="0">
            <a:off x="2818196" y="2792358"/>
            <a:ext cx="10019415" cy="959543"/>
          </a:xfrm>
          <a:prstGeom prst="rect">
            <a:avLst/>
          </a:prstGeom>
        </p:spPr>
        <p:txBody>
          <a:bodyPr anchor="t" rtlCol="false" tIns="0" lIns="0" bIns="0" rIns="0">
            <a:spAutoFit/>
          </a:bodyPr>
          <a:lstStyle/>
          <a:p>
            <a:pPr>
              <a:lnSpc>
                <a:spcPts val="3771"/>
              </a:lnSpc>
            </a:pPr>
            <a:r>
              <a:rPr lang="en-US" sz="2793" spc="-97">
                <a:solidFill>
                  <a:srgbClr val="392E2E"/>
                </a:solidFill>
                <a:latin typeface="Telegraf Medium"/>
              </a:rPr>
              <a:t>Quel est le problème central que cette étude cherche à résoudre ?</a:t>
            </a:r>
          </a:p>
        </p:txBody>
      </p:sp>
      <p:sp>
        <p:nvSpPr>
          <p:cNvPr name="TextBox 40" id="40"/>
          <p:cNvSpPr txBox="true"/>
          <p:nvPr/>
        </p:nvSpPr>
        <p:spPr>
          <a:xfrm rot="0">
            <a:off x="10031838" y="5858510"/>
            <a:ext cx="3009852" cy="502251"/>
          </a:xfrm>
          <a:prstGeom prst="rect">
            <a:avLst/>
          </a:prstGeom>
        </p:spPr>
        <p:txBody>
          <a:bodyPr anchor="t" rtlCol="false" tIns="0" lIns="0" bIns="0" rIns="0">
            <a:spAutoFit/>
          </a:bodyPr>
          <a:lstStyle/>
          <a:p>
            <a:pPr algn="ctr">
              <a:lnSpc>
                <a:spcPts val="3724"/>
              </a:lnSpc>
            </a:pPr>
            <a:r>
              <a:rPr lang="en-US" sz="2759" spc="-96">
                <a:solidFill>
                  <a:srgbClr val="588D9B"/>
                </a:solidFill>
                <a:latin typeface="Telegraf Medium Bold"/>
              </a:rPr>
              <a:t>Attaques</a:t>
            </a:r>
          </a:p>
        </p:txBody>
      </p:sp>
      <p:sp>
        <p:nvSpPr>
          <p:cNvPr name="TextBox 41" id="41"/>
          <p:cNvSpPr txBox="true"/>
          <p:nvPr/>
        </p:nvSpPr>
        <p:spPr>
          <a:xfrm rot="0">
            <a:off x="1999140" y="7711598"/>
            <a:ext cx="4527916" cy="1105419"/>
          </a:xfrm>
          <a:prstGeom prst="rect">
            <a:avLst/>
          </a:prstGeom>
        </p:spPr>
        <p:txBody>
          <a:bodyPr anchor="t" rtlCol="false" tIns="0" lIns="0" bIns="0" rIns="0">
            <a:spAutoFit/>
          </a:bodyPr>
          <a:lstStyle/>
          <a:p>
            <a:pPr>
              <a:lnSpc>
                <a:spcPts val="2924"/>
              </a:lnSpc>
            </a:pPr>
            <a:r>
              <a:rPr lang="en-US" sz="2166" spc="-75">
                <a:solidFill>
                  <a:srgbClr val="392E2E"/>
                </a:solidFill>
                <a:latin typeface="Telegraf Medium"/>
              </a:rPr>
              <a:t>Une faiblesse ou une faille dans un système, susceptible d'être exploitée par des individus malveillants.</a:t>
            </a:r>
          </a:p>
        </p:txBody>
      </p:sp>
      <p:sp>
        <p:nvSpPr>
          <p:cNvPr name="TextBox 42" id="42"/>
          <p:cNvSpPr txBox="true"/>
          <p:nvPr/>
        </p:nvSpPr>
        <p:spPr>
          <a:xfrm rot="0">
            <a:off x="8047275" y="7676197"/>
            <a:ext cx="5483249" cy="1105419"/>
          </a:xfrm>
          <a:prstGeom prst="rect">
            <a:avLst/>
          </a:prstGeom>
        </p:spPr>
        <p:txBody>
          <a:bodyPr anchor="t" rtlCol="false" tIns="0" lIns="0" bIns="0" rIns="0">
            <a:spAutoFit/>
          </a:bodyPr>
          <a:lstStyle/>
          <a:p>
            <a:pPr>
              <a:lnSpc>
                <a:spcPts val="2924"/>
              </a:lnSpc>
            </a:pPr>
            <a:r>
              <a:rPr lang="en-US" sz="2166" spc="-75">
                <a:solidFill>
                  <a:srgbClr val="392E2E"/>
                </a:solidFill>
                <a:latin typeface="Telegraf Medium"/>
              </a:rPr>
              <a:t>L'utilisation des techniques trompeuses</a:t>
            </a:r>
          </a:p>
          <a:p>
            <a:pPr>
              <a:lnSpc>
                <a:spcPts val="2924"/>
              </a:lnSpc>
            </a:pPr>
            <a:r>
              <a:rPr lang="en-US" sz="2166" spc="-75">
                <a:solidFill>
                  <a:srgbClr val="392E2E"/>
                </a:solidFill>
                <a:latin typeface="Telegraf Medium"/>
              </a:rPr>
              <a:t>pour inciter les utilisateurs à divulguer </a:t>
            </a:r>
          </a:p>
          <a:p>
            <a:pPr>
              <a:lnSpc>
                <a:spcPts val="2924"/>
              </a:lnSpc>
            </a:pPr>
            <a:r>
              <a:rPr lang="en-US" sz="2166" spc="-75">
                <a:solidFill>
                  <a:srgbClr val="392E2E"/>
                </a:solidFill>
                <a:latin typeface="Telegraf Medium"/>
              </a:rPr>
              <a:t>leurs informations confidentielles.</a:t>
            </a:r>
          </a:p>
        </p:txBody>
      </p:sp>
      <p:sp>
        <p:nvSpPr>
          <p:cNvPr name="TextBox 43" id="43"/>
          <p:cNvSpPr txBox="true"/>
          <p:nvPr/>
        </p:nvSpPr>
        <p:spPr>
          <a:xfrm rot="0">
            <a:off x="1517348" y="4183957"/>
            <a:ext cx="11626523" cy="959543"/>
          </a:xfrm>
          <a:prstGeom prst="rect">
            <a:avLst/>
          </a:prstGeom>
        </p:spPr>
        <p:txBody>
          <a:bodyPr anchor="t" rtlCol="false" tIns="0" lIns="0" bIns="0" rIns="0">
            <a:spAutoFit/>
          </a:bodyPr>
          <a:lstStyle/>
          <a:p>
            <a:pPr>
              <a:lnSpc>
                <a:spcPts val="3771"/>
              </a:lnSpc>
            </a:pPr>
            <a:r>
              <a:rPr lang="en-US" sz="2793" spc="-97">
                <a:solidFill>
                  <a:srgbClr val="392E2E"/>
                </a:solidFill>
                <a:latin typeface="Telegraf Medium"/>
              </a:rPr>
              <a:t>Les utilisateurs d'Internet en Algérie sont confrontés à des problèmes de sécurité, nottons parmis eux les: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grpSp>
        <p:nvGrpSpPr>
          <p:cNvPr name="Group 2" id="2"/>
          <p:cNvGrpSpPr/>
          <p:nvPr/>
        </p:nvGrpSpPr>
        <p:grpSpPr>
          <a:xfrm rot="0">
            <a:off x="1471066" y="1637197"/>
            <a:ext cx="2494289" cy="249428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8CEE9"/>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true" rot="4889136">
            <a:off x="9139361" y="5179126"/>
            <a:ext cx="10063856" cy="11980781"/>
          </a:xfrm>
          <a:custGeom>
            <a:avLst/>
            <a:gdLst/>
            <a:ahLst/>
            <a:cxnLst/>
            <a:rect r="r" b="b" t="t" l="l"/>
            <a:pathLst>
              <a:path h="11980781" w="10063856">
                <a:moveTo>
                  <a:pt x="0" y="11980781"/>
                </a:moveTo>
                <a:lnTo>
                  <a:pt x="10063856" y="11980781"/>
                </a:lnTo>
                <a:lnTo>
                  <a:pt x="10063856" y="0"/>
                </a:lnTo>
                <a:lnTo>
                  <a:pt x="0" y="0"/>
                </a:lnTo>
                <a:lnTo>
                  <a:pt x="0" y="1198078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2716573" y="6690282"/>
            <a:ext cx="563926" cy="3446214"/>
          </a:xfrm>
          <a:custGeom>
            <a:avLst/>
            <a:gdLst/>
            <a:ahLst/>
            <a:cxnLst/>
            <a:rect r="r" b="b" t="t" l="l"/>
            <a:pathLst>
              <a:path h="3446214" w="563926">
                <a:moveTo>
                  <a:pt x="0" y="0"/>
                </a:moveTo>
                <a:lnTo>
                  <a:pt x="563926" y="0"/>
                </a:lnTo>
                <a:lnTo>
                  <a:pt x="563926" y="3446214"/>
                </a:lnTo>
                <a:lnTo>
                  <a:pt x="0" y="3446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522002" y="1028700"/>
            <a:ext cx="1696513" cy="1344486"/>
          </a:xfrm>
          <a:custGeom>
            <a:avLst/>
            <a:gdLst/>
            <a:ahLst/>
            <a:cxnLst/>
            <a:rect r="r" b="b" t="t" l="l"/>
            <a:pathLst>
              <a:path h="1344486" w="1696513">
                <a:moveTo>
                  <a:pt x="0" y="0"/>
                </a:moveTo>
                <a:lnTo>
                  <a:pt x="1696512" y="0"/>
                </a:lnTo>
                <a:lnTo>
                  <a:pt x="1696512" y="1344486"/>
                </a:lnTo>
                <a:lnTo>
                  <a:pt x="0" y="13444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00000">
            <a:off x="15612433" y="2308852"/>
            <a:ext cx="563926" cy="3446214"/>
          </a:xfrm>
          <a:custGeom>
            <a:avLst/>
            <a:gdLst/>
            <a:ahLst/>
            <a:cxnLst/>
            <a:rect r="r" b="b" t="t" l="l"/>
            <a:pathLst>
              <a:path h="3446214" w="563926">
                <a:moveTo>
                  <a:pt x="0" y="0"/>
                </a:moveTo>
                <a:lnTo>
                  <a:pt x="563926" y="0"/>
                </a:lnTo>
                <a:lnTo>
                  <a:pt x="563926" y="3446214"/>
                </a:lnTo>
                <a:lnTo>
                  <a:pt x="0" y="3446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620801">
            <a:off x="-1457617" y="-1028700"/>
            <a:ext cx="5857367" cy="4114800"/>
          </a:xfrm>
          <a:custGeom>
            <a:avLst/>
            <a:gdLst/>
            <a:ahLst/>
            <a:cxnLst/>
            <a:rect r="r" b="b" t="t" l="l"/>
            <a:pathLst>
              <a:path h="4114800" w="5857367">
                <a:moveTo>
                  <a:pt x="0" y="0"/>
                </a:moveTo>
                <a:lnTo>
                  <a:pt x="5857367" y="0"/>
                </a:lnTo>
                <a:lnTo>
                  <a:pt x="585736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6270310" y="9258300"/>
            <a:ext cx="1977981" cy="954376"/>
          </a:xfrm>
          <a:custGeom>
            <a:avLst/>
            <a:gdLst/>
            <a:ahLst/>
            <a:cxnLst/>
            <a:rect r="r" b="b" t="t" l="l"/>
            <a:pathLst>
              <a:path h="954376" w="1977981">
                <a:moveTo>
                  <a:pt x="0" y="0"/>
                </a:moveTo>
                <a:lnTo>
                  <a:pt x="1977980" y="0"/>
                </a:lnTo>
                <a:lnTo>
                  <a:pt x="1977980" y="954376"/>
                </a:lnTo>
                <a:lnTo>
                  <a:pt x="0" y="9543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2670764" y="6652892"/>
            <a:ext cx="559872" cy="650070"/>
          </a:xfrm>
          <a:custGeom>
            <a:avLst/>
            <a:gdLst/>
            <a:ahLst/>
            <a:cxnLst/>
            <a:rect r="r" b="b" t="t" l="l"/>
            <a:pathLst>
              <a:path h="650070" w="559872">
                <a:moveTo>
                  <a:pt x="0" y="0"/>
                </a:moveTo>
                <a:lnTo>
                  <a:pt x="559872" y="0"/>
                </a:lnTo>
                <a:lnTo>
                  <a:pt x="559872" y="650069"/>
                </a:lnTo>
                <a:lnTo>
                  <a:pt x="0" y="6500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1471066" y="5528325"/>
            <a:ext cx="14321165" cy="1774636"/>
          </a:xfrm>
          <a:prstGeom prst="rect">
            <a:avLst/>
          </a:prstGeom>
        </p:spPr>
        <p:txBody>
          <a:bodyPr anchor="t" rtlCol="false" tIns="0" lIns="0" bIns="0" rIns="0">
            <a:spAutoFit/>
          </a:bodyPr>
          <a:lstStyle/>
          <a:p>
            <a:pPr>
              <a:lnSpc>
                <a:spcPts val="4624"/>
              </a:lnSpc>
            </a:pPr>
            <a:r>
              <a:rPr lang="en-US" sz="3425" spc="-119">
                <a:solidFill>
                  <a:srgbClr val="392E2E"/>
                </a:solidFill>
                <a:latin typeface="Telegraf Medium"/>
              </a:rPr>
              <a:t>Ensemble des actions et décisions permettant la conception, dévelopement et </a:t>
            </a:r>
            <a:r>
              <a:rPr lang="en-US" sz="3425" spc="-119">
                <a:solidFill>
                  <a:srgbClr val="392E2E"/>
                </a:solidFill>
                <a:latin typeface="Telegraf Medium"/>
              </a:rPr>
              <a:t>élaboration des différentes techniques afin d’assurer une protection des biens dans un systèmes d’information.</a:t>
            </a:r>
          </a:p>
        </p:txBody>
      </p:sp>
      <p:sp>
        <p:nvSpPr>
          <p:cNvPr name="TextBox 13" id="13"/>
          <p:cNvSpPr txBox="true"/>
          <p:nvPr/>
        </p:nvSpPr>
        <p:spPr>
          <a:xfrm rot="0">
            <a:off x="2718211" y="2135928"/>
            <a:ext cx="11670224" cy="1611126"/>
          </a:xfrm>
          <a:prstGeom prst="rect">
            <a:avLst/>
          </a:prstGeom>
        </p:spPr>
        <p:txBody>
          <a:bodyPr anchor="t" rtlCol="false" tIns="0" lIns="0" bIns="0" rIns="0">
            <a:spAutoFit/>
          </a:bodyPr>
          <a:lstStyle/>
          <a:p>
            <a:pPr>
              <a:lnSpc>
                <a:spcPts val="12496"/>
              </a:lnSpc>
            </a:pPr>
            <a:r>
              <a:rPr lang="en-US" sz="11360" spc="-397">
                <a:solidFill>
                  <a:srgbClr val="392E2E"/>
                </a:solidFill>
                <a:latin typeface="Livvic Bold"/>
              </a:rPr>
              <a:t>Une solution?</a:t>
            </a:r>
          </a:p>
        </p:txBody>
      </p:sp>
      <p:sp>
        <p:nvSpPr>
          <p:cNvPr name="TextBox 14" id="14"/>
          <p:cNvSpPr txBox="true"/>
          <p:nvPr/>
        </p:nvSpPr>
        <p:spPr>
          <a:xfrm rot="0">
            <a:off x="3965355" y="4391755"/>
            <a:ext cx="7934272" cy="971550"/>
          </a:xfrm>
          <a:prstGeom prst="rect">
            <a:avLst/>
          </a:prstGeom>
        </p:spPr>
        <p:txBody>
          <a:bodyPr anchor="t" rtlCol="false" tIns="0" lIns="0" bIns="0" rIns="0">
            <a:spAutoFit/>
          </a:bodyPr>
          <a:lstStyle/>
          <a:p>
            <a:pPr>
              <a:lnSpc>
                <a:spcPts val="7680"/>
              </a:lnSpc>
            </a:pPr>
            <a:r>
              <a:rPr lang="en-US" sz="6400">
                <a:solidFill>
                  <a:srgbClr val="000000"/>
                </a:solidFill>
                <a:latin typeface="Belleza"/>
              </a:rPr>
              <a:t>La securité informatique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8277039">
            <a:off x="-3969825" y="-3879404"/>
            <a:ext cx="12958691" cy="9816208"/>
          </a:xfrm>
          <a:custGeom>
            <a:avLst/>
            <a:gdLst/>
            <a:ahLst/>
            <a:cxnLst/>
            <a:rect r="r" b="b" t="t" l="l"/>
            <a:pathLst>
              <a:path h="9816208" w="12958691">
                <a:moveTo>
                  <a:pt x="0" y="0"/>
                </a:moveTo>
                <a:lnTo>
                  <a:pt x="12958691" y="0"/>
                </a:lnTo>
                <a:lnTo>
                  <a:pt x="12958691" y="9816208"/>
                </a:lnTo>
                <a:lnTo>
                  <a:pt x="0" y="9816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63419" y="7272803"/>
            <a:ext cx="6662927" cy="6488025"/>
          </a:xfrm>
          <a:custGeom>
            <a:avLst/>
            <a:gdLst/>
            <a:ahLst/>
            <a:cxnLst/>
            <a:rect r="r" b="b" t="t" l="l"/>
            <a:pathLst>
              <a:path h="6488025" w="6662927">
                <a:moveTo>
                  <a:pt x="0" y="0"/>
                </a:moveTo>
                <a:lnTo>
                  <a:pt x="6662928" y="0"/>
                </a:lnTo>
                <a:lnTo>
                  <a:pt x="6662928" y="6488026"/>
                </a:lnTo>
                <a:lnTo>
                  <a:pt x="0" y="6488026"/>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01547">
            <a:off x="9442575" y="5672508"/>
            <a:ext cx="5058043" cy="1381398"/>
          </a:xfrm>
          <a:custGeom>
            <a:avLst/>
            <a:gdLst/>
            <a:ahLst/>
            <a:cxnLst/>
            <a:rect r="r" b="b" t="t" l="l"/>
            <a:pathLst>
              <a:path h="1381398" w="5058043">
                <a:moveTo>
                  <a:pt x="0" y="0"/>
                </a:moveTo>
                <a:lnTo>
                  <a:pt x="5058043" y="0"/>
                </a:lnTo>
                <a:lnTo>
                  <a:pt x="5058043" y="1381398"/>
                </a:lnTo>
                <a:lnTo>
                  <a:pt x="0" y="13813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01547">
            <a:off x="9384896" y="7228381"/>
            <a:ext cx="5116534" cy="1397373"/>
          </a:xfrm>
          <a:custGeom>
            <a:avLst/>
            <a:gdLst/>
            <a:ahLst/>
            <a:cxnLst/>
            <a:rect r="r" b="b" t="t" l="l"/>
            <a:pathLst>
              <a:path h="1397373" w="5116534">
                <a:moveTo>
                  <a:pt x="0" y="0"/>
                </a:moveTo>
                <a:lnTo>
                  <a:pt x="5116534" y="0"/>
                </a:lnTo>
                <a:lnTo>
                  <a:pt x="5116534" y="1397372"/>
                </a:lnTo>
                <a:lnTo>
                  <a:pt x="0" y="139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186092">
            <a:off x="11593137" y="5655742"/>
            <a:ext cx="5058445" cy="1381508"/>
          </a:xfrm>
          <a:custGeom>
            <a:avLst/>
            <a:gdLst/>
            <a:ahLst/>
            <a:cxnLst/>
            <a:rect r="r" b="b" t="t" l="l"/>
            <a:pathLst>
              <a:path h="1381508" w="5058445">
                <a:moveTo>
                  <a:pt x="5058445" y="0"/>
                </a:moveTo>
                <a:lnTo>
                  <a:pt x="0" y="0"/>
                </a:lnTo>
                <a:lnTo>
                  <a:pt x="0" y="1381508"/>
                </a:lnTo>
                <a:lnTo>
                  <a:pt x="5058445" y="1381508"/>
                </a:lnTo>
                <a:lnTo>
                  <a:pt x="505844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186092">
            <a:off x="11594140" y="7230328"/>
            <a:ext cx="5066189" cy="1383623"/>
          </a:xfrm>
          <a:custGeom>
            <a:avLst/>
            <a:gdLst/>
            <a:ahLst/>
            <a:cxnLst/>
            <a:rect r="r" b="b" t="t" l="l"/>
            <a:pathLst>
              <a:path h="1383623" w="5066189">
                <a:moveTo>
                  <a:pt x="5066189" y="0"/>
                </a:moveTo>
                <a:lnTo>
                  <a:pt x="0" y="0"/>
                </a:lnTo>
                <a:lnTo>
                  <a:pt x="0" y="1383623"/>
                </a:lnTo>
                <a:lnTo>
                  <a:pt x="5066189" y="1383623"/>
                </a:lnTo>
                <a:lnTo>
                  <a:pt x="5066189"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9184760" y="5519909"/>
            <a:ext cx="1001935" cy="1001935"/>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1B3E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0">
            <a:off x="9184760" y="7192756"/>
            <a:ext cx="1001935" cy="1001935"/>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1B3E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14" id="14"/>
          <p:cNvSpPr/>
          <p:nvPr/>
        </p:nvSpPr>
        <p:spPr>
          <a:xfrm flipH="false" flipV="false" rot="0">
            <a:off x="12437497" y="-5066629"/>
            <a:ext cx="6662927" cy="6488025"/>
          </a:xfrm>
          <a:custGeom>
            <a:avLst/>
            <a:gdLst/>
            <a:ahLst/>
            <a:cxnLst/>
            <a:rect r="r" b="b" t="t" l="l"/>
            <a:pathLst>
              <a:path h="6488025" w="6662927">
                <a:moveTo>
                  <a:pt x="0" y="0"/>
                </a:moveTo>
                <a:lnTo>
                  <a:pt x="6662927" y="0"/>
                </a:lnTo>
                <a:lnTo>
                  <a:pt x="6662927" y="6488025"/>
                </a:lnTo>
                <a:lnTo>
                  <a:pt x="0" y="6488025"/>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grpSp>
        <p:nvGrpSpPr>
          <p:cNvPr name="Group 15" id="15"/>
          <p:cNvGrpSpPr>
            <a:grpSpLocks noChangeAspect="true"/>
          </p:cNvGrpSpPr>
          <p:nvPr/>
        </p:nvGrpSpPr>
        <p:grpSpPr>
          <a:xfrm rot="286039">
            <a:off x="1189009" y="-1228040"/>
            <a:ext cx="5139184" cy="12743080"/>
            <a:chOff x="6350" y="0"/>
            <a:chExt cx="2489200" cy="6172200"/>
          </a:xfrm>
        </p:grpSpPr>
        <p:sp>
          <p:nvSpPr>
            <p:cNvPr name="Freeform 16" id="16"/>
            <p:cNvSpPr/>
            <p:nvPr/>
          </p:nvSpPr>
          <p:spPr>
            <a:xfrm flipH="false" flipV="false" rot="0">
              <a:off x="82550" y="38100"/>
              <a:ext cx="2349500" cy="3048000"/>
            </a:xfrm>
            <a:custGeom>
              <a:avLst/>
              <a:gdLst/>
              <a:ahLst/>
              <a:cxnLst/>
              <a:rect r="r" b="b" t="t" l="l"/>
              <a:pathLst>
                <a:path h="3048000" w="2349500">
                  <a:moveTo>
                    <a:pt x="2349500" y="3048000"/>
                  </a:moveTo>
                  <a:lnTo>
                    <a:pt x="0" y="3048000"/>
                  </a:lnTo>
                  <a:lnTo>
                    <a:pt x="0" y="0"/>
                  </a:lnTo>
                  <a:lnTo>
                    <a:pt x="2349500" y="0"/>
                  </a:lnTo>
                  <a:lnTo>
                    <a:pt x="2349500" y="3048000"/>
                  </a:lnTo>
                  <a:close/>
                </a:path>
              </a:pathLst>
            </a:custGeom>
            <a:blipFill>
              <a:blip r:embed="rId8"/>
              <a:stretch>
                <a:fillRect l="-47567" t="0" r="-47027" b="0"/>
              </a:stretch>
            </a:blipFill>
          </p:spPr>
        </p:sp>
        <p:sp>
          <p:nvSpPr>
            <p:cNvPr name="Freeform 17" id="17"/>
            <p:cNvSpPr/>
            <p:nvPr/>
          </p:nvSpPr>
          <p:spPr>
            <a:xfrm flipH="false" flipV="false" rot="0">
              <a:off x="82550" y="3086100"/>
              <a:ext cx="2349500" cy="3048000"/>
            </a:xfrm>
            <a:custGeom>
              <a:avLst/>
              <a:gdLst/>
              <a:ahLst/>
              <a:cxnLst/>
              <a:rect r="r" b="b" t="t" l="l"/>
              <a:pathLst>
                <a:path h="3048000" w="2349500">
                  <a:moveTo>
                    <a:pt x="2349500" y="3048000"/>
                  </a:moveTo>
                  <a:lnTo>
                    <a:pt x="0" y="3048000"/>
                  </a:lnTo>
                  <a:lnTo>
                    <a:pt x="0" y="0"/>
                  </a:lnTo>
                  <a:lnTo>
                    <a:pt x="2349500" y="0"/>
                  </a:lnTo>
                  <a:lnTo>
                    <a:pt x="2349500" y="3048000"/>
                  </a:lnTo>
                  <a:close/>
                </a:path>
              </a:pathLst>
            </a:custGeom>
            <a:blipFill>
              <a:blip r:embed="rId9"/>
              <a:stretch>
                <a:fillRect l="-47811" t="0" r="-47270" b="0"/>
              </a:stretch>
            </a:blipFill>
          </p:spPr>
        </p:sp>
        <p:sp>
          <p:nvSpPr>
            <p:cNvPr name="Freeform 18" id="18"/>
            <p:cNvSpPr/>
            <p:nvPr/>
          </p:nvSpPr>
          <p:spPr>
            <a:xfrm flipH="false" flipV="false" rot="0">
              <a:off x="6350" y="0"/>
              <a:ext cx="2489200" cy="6172200"/>
            </a:xfrm>
            <a:custGeom>
              <a:avLst/>
              <a:gdLst/>
              <a:ahLst/>
              <a:cxnLst/>
              <a:rect r="r" b="b" t="t" l="l"/>
              <a:pathLst>
                <a:path h="6172200" w="2489200">
                  <a:moveTo>
                    <a:pt x="2489200" y="6172200"/>
                  </a:moveTo>
                  <a:lnTo>
                    <a:pt x="0" y="6172200"/>
                  </a:lnTo>
                  <a:lnTo>
                    <a:pt x="0" y="0"/>
                  </a:lnTo>
                  <a:lnTo>
                    <a:pt x="2489200" y="0"/>
                  </a:lnTo>
                  <a:lnTo>
                    <a:pt x="2489200" y="6172200"/>
                  </a:lnTo>
                  <a:close/>
                </a:path>
              </a:pathLst>
            </a:custGeom>
            <a:blipFill>
              <a:blip r:embed="rId10"/>
              <a:stretch>
                <a:fillRect l="-255" t="-20" r="255" b="-20"/>
              </a:stretch>
            </a:blipFill>
          </p:spPr>
        </p:sp>
      </p:grpSp>
      <p:grpSp>
        <p:nvGrpSpPr>
          <p:cNvPr name="Group 19" id="19"/>
          <p:cNvGrpSpPr/>
          <p:nvPr/>
        </p:nvGrpSpPr>
        <p:grpSpPr>
          <a:xfrm rot="0">
            <a:off x="4526701" y="3802040"/>
            <a:ext cx="3602675" cy="3602675"/>
            <a:chOff x="0" y="0"/>
            <a:chExt cx="812800" cy="812800"/>
          </a:xfrm>
        </p:grpSpPr>
        <p:sp>
          <p:nvSpPr>
            <p:cNvPr name="Freeform 20" id="2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F6E51"/>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grpSp>
        <p:nvGrpSpPr>
          <p:cNvPr name="Group 22" id="22"/>
          <p:cNvGrpSpPr>
            <a:grpSpLocks noChangeAspect="true"/>
          </p:cNvGrpSpPr>
          <p:nvPr/>
        </p:nvGrpSpPr>
        <p:grpSpPr>
          <a:xfrm rot="0">
            <a:off x="4745315" y="4049119"/>
            <a:ext cx="3143650" cy="3143637"/>
            <a:chOff x="0" y="0"/>
            <a:chExt cx="6350000" cy="6349975"/>
          </a:xfrm>
        </p:grpSpPr>
        <p:sp>
          <p:nvSpPr>
            <p:cNvPr name="Freeform 23" id="2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24976" t="0" r="-24976" b="0"/>
              </a:stretch>
            </a:blipFill>
          </p:spPr>
        </p:sp>
      </p:grpSp>
      <p:sp>
        <p:nvSpPr>
          <p:cNvPr name="TextBox 24" id="24"/>
          <p:cNvSpPr txBox="true"/>
          <p:nvPr/>
        </p:nvSpPr>
        <p:spPr>
          <a:xfrm rot="0">
            <a:off x="9333523" y="2115062"/>
            <a:ext cx="7507755" cy="1275387"/>
          </a:xfrm>
          <a:prstGeom prst="rect">
            <a:avLst/>
          </a:prstGeom>
        </p:spPr>
        <p:txBody>
          <a:bodyPr anchor="t" rtlCol="false" tIns="0" lIns="0" bIns="0" rIns="0">
            <a:spAutoFit/>
          </a:bodyPr>
          <a:lstStyle/>
          <a:p>
            <a:pPr>
              <a:lnSpc>
                <a:spcPts val="9824"/>
              </a:lnSpc>
            </a:pPr>
            <a:r>
              <a:rPr lang="en-US" sz="8931" spc="-312">
                <a:solidFill>
                  <a:srgbClr val="392E2E"/>
                </a:solidFill>
                <a:latin typeface="Livvic Bold"/>
              </a:rPr>
              <a:t>Objectif final</a:t>
            </a:r>
          </a:p>
        </p:txBody>
      </p:sp>
      <p:sp>
        <p:nvSpPr>
          <p:cNvPr name="TextBox 25" id="25"/>
          <p:cNvSpPr txBox="true"/>
          <p:nvPr/>
        </p:nvSpPr>
        <p:spPr>
          <a:xfrm rot="0">
            <a:off x="9685728" y="3922191"/>
            <a:ext cx="7908686" cy="957295"/>
          </a:xfrm>
          <a:prstGeom prst="rect">
            <a:avLst/>
          </a:prstGeom>
        </p:spPr>
        <p:txBody>
          <a:bodyPr anchor="t" rtlCol="false" tIns="0" lIns="0" bIns="0" rIns="0">
            <a:spAutoFit/>
          </a:bodyPr>
          <a:lstStyle/>
          <a:p>
            <a:pPr>
              <a:lnSpc>
                <a:spcPts val="3761"/>
              </a:lnSpc>
            </a:pPr>
            <a:r>
              <a:rPr lang="en-US" sz="2786" spc="-97">
                <a:solidFill>
                  <a:srgbClr val="392E2E"/>
                </a:solidFill>
                <a:latin typeface="Telegraf Medium"/>
              </a:rPr>
              <a:t>L'objectif final est de réaliser une application Web qui permet de :</a:t>
            </a:r>
          </a:p>
        </p:txBody>
      </p:sp>
      <p:sp>
        <p:nvSpPr>
          <p:cNvPr name="TextBox 26" id="26"/>
          <p:cNvSpPr txBox="true"/>
          <p:nvPr/>
        </p:nvSpPr>
        <p:spPr>
          <a:xfrm rot="0">
            <a:off x="8860515" y="5799107"/>
            <a:ext cx="1731664" cy="481637"/>
          </a:xfrm>
          <a:prstGeom prst="rect">
            <a:avLst/>
          </a:prstGeom>
        </p:spPr>
        <p:txBody>
          <a:bodyPr anchor="t" rtlCol="false" tIns="0" lIns="0" bIns="0" rIns="0">
            <a:spAutoFit/>
          </a:bodyPr>
          <a:lstStyle/>
          <a:p>
            <a:pPr algn="ctr">
              <a:lnSpc>
                <a:spcPts val="3766"/>
              </a:lnSpc>
            </a:pPr>
            <a:r>
              <a:rPr lang="en-US" sz="3424" spc="-119">
                <a:solidFill>
                  <a:srgbClr val="F4F4F4"/>
                </a:solidFill>
                <a:latin typeface="Livvic Bold"/>
              </a:rPr>
              <a:t>01.</a:t>
            </a:r>
          </a:p>
        </p:txBody>
      </p:sp>
      <p:sp>
        <p:nvSpPr>
          <p:cNvPr name="TextBox 27" id="27"/>
          <p:cNvSpPr txBox="true"/>
          <p:nvPr/>
        </p:nvSpPr>
        <p:spPr>
          <a:xfrm rot="0">
            <a:off x="8860515" y="7471955"/>
            <a:ext cx="1731664" cy="481637"/>
          </a:xfrm>
          <a:prstGeom prst="rect">
            <a:avLst/>
          </a:prstGeom>
        </p:spPr>
        <p:txBody>
          <a:bodyPr anchor="t" rtlCol="false" tIns="0" lIns="0" bIns="0" rIns="0">
            <a:spAutoFit/>
          </a:bodyPr>
          <a:lstStyle/>
          <a:p>
            <a:pPr algn="ctr">
              <a:lnSpc>
                <a:spcPts val="3766"/>
              </a:lnSpc>
            </a:pPr>
            <a:r>
              <a:rPr lang="en-US" sz="3424" spc="-119">
                <a:solidFill>
                  <a:srgbClr val="F4F4F4"/>
                </a:solidFill>
                <a:latin typeface="Livvic Bold"/>
              </a:rPr>
              <a:t>02.</a:t>
            </a:r>
          </a:p>
        </p:txBody>
      </p:sp>
      <p:sp>
        <p:nvSpPr>
          <p:cNvPr name="TextBox 28" id="28"/>
          <p:cNvSpPr txBox="true"/>
          <p:nvPr/>
        </p:nvSpPr>
        <p:spPr>
          <a:xfrm rot="0">
            <a:off x="10482438" y="5762873"/>
            <a:ext cx="5995572" cy="959543"/>
          </a:xfrm>
          <a:prstGeom prst="rect">
            <a:avLst/>
          </a:prstGeom>
        </p:spPr>
        <p:txBody>
          <a:bodyPr anchor="t" rtlCol="false" tIns="0" lIns="0" bIns="0" rIns="0">
            <a:spAutoFit/>
          </a:bodyPr>
          <a:lstStyle/>
          <a:p>
            <a:pPr>
              <a:lnSpc>
                <a:spcPts val="3771"/>
              </a:lnSpc>
            </a:pPr>
            <a:r>
              <a:rPr lang="en-US" sz="2793" spc="-97">
                <a:solidFill>
                  <a:srgbClr val="392E2E"/>
                </a:solidFill>
                <a:latin typeface="Telegraf Medium"/>
              </a:rPr>
              <a:t>Faciliter la collecte d'informations auprès des secteurs publics et privés. </a:t>
            </a:r>
          </a:p>
        </p:txBody>
      </p:sp>
      <p:sp>
        <p:nvSpPr>
          <p:cNvPr name="TextBox 29" id="29"/>
          <p:cNvSpPr txBox="true"/>
          <p:nvPr/>
        </p:nvSpPr>
        <p:spPr>
          <a:xfrm rot="0">
            <a:off x="10421640" y="7357655"/>
            <a:ext cx="7172774" cy="959543"/>
          </a:xfrm>
          <a:prstGeom prst="rect">
            <a:avLst/>
          </a:prstGeom>
        </p:spPr>
        <p:txBody>
          <a:bodyPr anchor="t" rtlCol="false" tIns="0" lIns="0" bIns="0" rIns="0">
            <a:spAutoFit/>
          </a:bodyPr>
          <a:lstStyle/>
          <a:p>
            <a:pPr>
              <a:lnSpc>
                <a:spcPts val="3771"/>
              </a:lnSpc>
            </a:pPr>
            <a:r>
              <a:rPr lang="en-US" sz="2793" spc="-97">
                <a:solidFill>
                  <a:srgbClr val="392E2E"/>
                </a:solidFill>
                <a:latin typeface="Telegraf Medium"/>
              </a:rPr>
              <a:t>Tenir à jour une cartographie nationale </a:t>
            </a:r>
          </a:p>
          <a:p>
            <a:pPr>
              <a:lnSpc>
                <a:spcPts val="3771"/>
              </a:lnSpc>
            </a:pPr>
            <a:r>
              <a:rPr lang="en-US" sz="2793" spc="-97">
                <a:solidFill>
                  <a:srgbClr val="392E2E"/>
                </a:solidFill>
                <a:latin typeface="Telegraf Medium"/>
              </a:rPr>
              <a:t>des risques liés au numérique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5282328" y="2963258"/>
            <a:ext cx="3160504" cy="3300787"/>
          </a:xfrm>
          <a:custGeom>
            <a:avLst/>
            <a:gdLst/>
            <a:ahLst/>
            <a:cxnLst/>
            <a:rect r="r" b="b" t="t" l="l"/>
            <a:pathLst>
              <a:path h="3300787" w="3160504">
                <a:moveTo>
                  <a:pt x="0" y="0"/>
                </a:moveTo>
                <a:lnTo>
                  <a:pt x="3160504" y="0"/>
                </a:lnTo>
                <a:lnTo>
                  <a:pt x="3160504" y="3300787"/>
                </a:lnTo>
                <a:lnTo>
                  <a:pt x="0" y="33007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93960" y="2960412"/>
            <a:ext cx="3163228" cy="3303633"/>
          </a:xfrm>
          <a:custGeom>
            <a:avLst/>
            <a:gdLst/>
            <a:ahLst/>
            <a:cxnLst/>
            <a:rect r="r" b="b" t="t" l="l"/>
            <a:pathLst>
              <a:path h="3303633" w="3163228">
                <a:moveTo>
                  <a:pt x="0" y="0"/>
                </a:moveTo>
                <a:lnTo>
                  <a:pt x="3163228" y="0"/>
                </a:lnTo>
                <a:lnTo>
                  <a:pt x="3163228" y="3303633"/>
                </a:lnTo>
                <a:lnTo>
                  <a:pt x="0" y="3303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091581" y="7116287"/>
            <a:ext cx="3754222" cy="3847196"/>
          </a:xfrm>
          <a:custGeom>
            <a:avLst/>
            <a:gdLst/>
            <a:ahLst/>
            <a:cxnLst/>
            <a:rect r="r" b="b" t="t" l="l"/>
            <a:pathLst>
              <a:path h="3847196" w="3754222">
                <a:moveTo>
                  <a:pt x="0" y="0"/>
                </a:moveTo>
                <a:lnTo>
                  <a:pt x="3754222" y="0"/>
                </a:lnTo>
                <a:lnTo>
                  <a:pt x="3754222" y="3847195"/>
                </a:lnTo>
                <a:lnTo>
                  <a:pt x="0" y="3847195"/>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868702" y="6502665"/>
            <a:ext cx="3151128" cy="3290995"/>
          </a:xfrm>
          <a:custGeom>
            <a:avLst/>
            <a:gdLst/>
            <a:ahLst/>
            <a:cxnLst/>
            <a:rect r="r" b="b" t="t" l="l"/>
            <a:pathLst>
              <a:path h="3290995" w="3151128">
                <a:moveTo>
                  <a:pt x="0" y="0"/>
                </a:moveTo>
                <a:lnTo>
                  <a:pt x="3151128" y="0"/>
                </a:lnTo>
                <a:lnTo>
                  <a:pt x="3151128" y="3290995"/>
                </a:lnTo>
                <a:lnTo>
                  <a:pt x="0" y="32909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75532">
            <a:off x="-1169133" y="-1613132"/>
            <a:ext cx="3962210" cy="4114800"/>
          </a:xfrm>
          <a:custGeom>
            <a:avLst/>
            <a:gdLst/>
            <a:ahLst/>
            <a:cxnLst/>
            <a:rect r="r" b="b" t="t" l="l"/>
            <a:pathLst>
              <a:path h="4114800" w="3962210">
                <a:moveTo>
                  <a:pt x="0" y="0"/>
                </a:moveTo>
                <a:lnTo>
                  <a:pt x="3962209" y="0"/>
                </a:lnTo>
                <a:lnTo>
                  <a:pt x="3962209" y="4114800"/>
                </a:lnTo>
                <a:lnTo>
                  <a:pt x="0" y="4114800"/>
                </a:lnTo>
                <a:lnTo>
                  <a:pt x="0" y="0"/>
                </a:lnTo>
                <a:close/>
              </a:path>
            </a:pathLst>
          </a:custGeom>
          <a:blipFill>
            <a:blip r:embed="rId10">
              <a:alphaModFix amt="3000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028700" y="1187928"/>
            <a:ext cx="1075032" cy="1569390"/>
          </a:xfrm>
          <a:custGeom>
            <a:avLst/>
            <a:gdLst/>
            <a:ahLst/>
            <a:cxnLst/>
            <a:rect r="r" b="b" t="t" l="l"/>
            <a:pathLst>
              <a:path h="1569390" w="1075032">
                <a:moveTo>
                  <a:pt x="0" y="0"/>
                </a:moveTo>
                <a:lnTo>
                  <a:pt x="1075032" y="0"/>
                </a:lnTo>
                <a:lnTo>
                  <a:pt x="1075032" y="1569390"/>
                </a:lnTo>
                <a:lnTo>
                  <a:pt x="0" y="1569390"/>
                </a:lnTo>
                <a:lnTo>
                  <a:pt x="0" y="0"/>
                </a:lnTo>
                <a:close/>
              </a:path>
            </a:pathLst>
          </a:custGeom>
          <a:blipFill>
            <a:blip r:embed="rId12">
              <a:alphaModFix amt="50000"/>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893660" y="7116287"/>
            <a:ext cx="1075032" cy="1569390"/>
          </a:xfrm>
          <a:custGeom>
            <a:avLst/>
            <a:gdLst/>
            <a:ahLst/>
            <a:cxnLst/>
            <a:rect r="r" b="b" t="t" l="l"/>
            <a:pathLst>
              <a:path h="1569390" w="1075032">
                <a:moveTo>
                  <a:pt x="0" y="0"/>
                </a:moveTo>
                <a:lnTo>
                  <a:pt x="1075032" y="0"/>
                </a:lnTo>
                <a:lnTo>
                  <a:pt x="1075032" y="1569390"/>
                </a:lnTo>
                <a:lnTo>
                  <a:pt x="0" y="1569390"/>
                </a:lnTo>
                <a:lnTo>
                  <a:pt x="0" y="0"/>
                </a:lnTo>
                <a:close/>
              </a:path>
            </a:pathLst>
          </a:custGeom>
          <a:blipFill>
            <a:blip r:embed="rId12">
              <a:alphaModFix amt="50000"/>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597916" y="7178472"/>
            <a:ext cx="3350019" cy="2227763"/>
          </a:xfrm>
          <a:custGeom>
            <a:avLst/>
            <a:gdLst/>
            <a:ahLst/>
            <a:cxnLst/>
            <a:rect r="r" b="b" t="t" l="l"/>
            <a:pathLst>
              <a:path h="2227763" w="3350019">
                <a:moveTo>
                  <a:pt x="0" y="0"/>
                </a:moveTo>
                <a:lnTo>
                  <a:pt x="3350019" y="0"/>
                </a:lnTo>
                <a:lnTo>
                  <a:pt x="3350019" y="2227762"/>
                </a:lnTo>
                <a:lnTo>
                  <a:pt x="0" y="222776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1180456" y="6337652"/>
            <a:ext cx="2184938" cy="1488489"/>
          </a:xfrm>
          <a:custGeom>
            <a:avLst/>
            <a:gdLst/>
            <a:ahLst/>
            <a:cxnLst/>
            <a:rect r="r" b="b" t="t" l="l"/>
            <a:pathLst>
              <a:path h="1488489" w="2184938">
                <a:moveTo>
                  <a:pt x="0" y="0"/>
                </a:moveTo>
                <a:lnTo>
                  <a:pt x="2184939" y="0"/>
                </a:lnTo>
                <a:lnTo>
                  <a:pt x="2184939" y="1488489"/>
                </a:lnTo>
                <a:lnTo>
                  <a:pt x="0" y="148848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9178092">
            <a:off x="4038443" y="6579856"/>
            <a:ext cx="2605753" cy="749154"/>
          </a:xfrm>
          <a:custGeom>
            <a:avLst/>
            <a:gdLst/>
            <a:ahLst/>
            <a:cxnLst/>
            <a:rect r="r" b="b" t="t" l="l"/>
            <a:pathLst>
              <a:path h="749154" w="2605753">
                <a:moveTo>
                  <a:pt x="0" y="0"/>
                </a:moveTo>
                <a:lnTo>
                  <a:pt x="2605753" y="0"/>
                </a:lnTo>
                <a:lnTo>
                  <a:pt x="2605753" y="749154"/>
                </a:lnTo>
                <a:lnTo>
                  <a:pt x="0" y="74915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2" id="12"/>
          <p:cNvSpPr txBox="true"/>
          <p:nvPr/>
        </p:nvSpPr>
        <p:spPr>
          <a:xfrm rot="0">
            <a:off x="5282328" y="675175"/>
            <a:ext cx="9658881" cy="1460242"/>
          </a:xfrm>
          <a:prstGeom prst="rect">
            <a:avLst/>
          </a:prstGeom>
        </p:spPr>
        <p:txBody>
          <a:bodyPr anchor="t" rtlCol="false" tIns="0" lIns="0" bIns="0" rIns="0">
            <a:spAutoFit/>
          </a:bodyPr>
          <a:lstStyle/>
          <a:p>
            <a:pPr algn="ctr">
              <a:lnSpc>
                <a:spcPts val="5703"/>
              </a:lnSpc>
            </a:pPr>
            <a:r>
              <a:rPr lang="en-US" sz="4959">
                <a:solidFill>
                  <a:srgbClr val="272424"/>
                </a:solidFill>
                <a:latin typeface="Livvic Bold Bold"/>
              </a:rPr>
              <a:t>3 SERVICES DISPONIBLES DANS NOTRE APPLICATION</a:t>
            </a:r>
          </a:p>
        </p:txBody>
      </p:sp>
      <p:sp>
        <p:nvSpPr>
          <p:cNvPr name="TextBox 13" id="13"/>
          <p:cNvSpPr txBox="true"/>
          <p:nvPr/>
        </p:nvSpPr>
        <p:spPr>
          <a:xfrm rot="0">
            <a:off x="5212905" y="2287817"/>
            <a:ext cx="9429686" cy="310259"/>
          </a:xfrm>
          <a:prstGeom prst="rect">
            <a:avLst/>
          </a:prstGeom>
        </p:spPr>
        <p:txBody>
          <a:bodyPr anchor="t" rtlCol="false" tIns="0" lIns="0" bIns="0" rIns="0">
            <a:spAutoFit/>
          </a:bodyPr>
          <a:lstStyle/>
          <a:p>
            <a:pPr algn="ctr">
              <a:lnSpc>
                <a:spcPts val="2553"/>
              </a:lnSpc>
              <a:spcBef>
                <a:spcPct val="0"/>
              </a:spcBef>
            </a:pPr>
            <a:r>
              <a:rPr lang="en-US" sz="1823">
                <a:solidFill>
                  <a:srgbClr val="272424"/>
                </a:solidFill>
                <a:latin typeface="TT Chocolates"/>
              </a:rPr>
              <a:t>Notre application offre trois services essentiels:</a:t>
            </a:r>
          </a:p>
        </p:txBody>
      </p:sp>
      <p:sp>
        <p:nvSpPr>
          <p:cNvPr name="TextBox 14" id="14"/>
          <p:cNvSpPr txBox="true"/>
          <p:nvPr/>
        </p:nvSpPr>
        <p:spPr>
          <a:xfrm rot="0">
            <a:off x="11623094" y="3741436"/>
            <a:ext cx="2914004" cy="840361"/>
          </a:xfrm>
          <a:prstGeom prst="rect">
            <a:avLst/>
          </a:prstGeom>
        </p:spPr>
        <p:txBody>
          <a:bodyPr anchor="t" rtlCol="false" tIns="0" lIns="0" bIns="0" rIns="0">
            <a:spAutoFit/>
          </a:bodyPr>
          <a:lstStyle/>
          <a:p>
            <a:pPr algn="ctr">
              <a:lnSpc>
                <a:spcPts val="3361"/>
              </a:lnSpc>
              <a:spcBef>
                <a:spcPct val="0"/>
              </a:spcBef>
            </a:pPr>
            <a:r>
              <a:rPr lang="en-US" sz="2400">
                <a:solidFill>
                  <a:srgbClr val="272424"/>
                </a:solidFill>
                <a:latin typeface="TT Chocolates Bold"/>
              </a:rPr>
              <a:t>Remplir un formulaire d'incident</a:t>
            </a:r>
          </a:p>
        </p:txBody>
      </p:sp>
      <p:sp>
        <p:nvSpPr>
          <p:cNvPr name="TextBox 15" id="15"/>
          <p:cNvSpPr txBox="true"/>
          <p:nvPr/>
        </p:nvSpPr>
        <p:spPr>
          <a:xfrm rot="0">
            <a:off x="5341319" y="3727755"/>
            <a:ext cx="2907353" cy="840361"/>
          </a:xfrm>
          <a:prstGeom prst="rect">
            <a:avLst/>
          </a:prstGeom>
        </p:spPr>
        <p:txBody>
          <a:bodyPr anchor="t" rtlCol="false" tIns="0" lIns="0" bIns="0" rIns="0">
            <a:spAutoFit/>
          </a:bodyPr>
          <a:lstStyle/>
          <a:p>
            <a:pPr algn="ctr">
              <a:lnSpc>
                <a:spcPts val="3361"/>
              </a:lnSpc>
              <a:spcBef>
                <a:spcPct val="0"/>
              </a:spcBef>
            </a:pPr>
            <a:r>
              <a:rPr lang="en-US" sz="2400">
                <a:solidFill>
                  <a:srgbClr val="272424"/>
                </a:solidFill>
                <a:latin typeface="TT Chocolates Bold"/>
              </a:rPr>
              <a:t>Signaler un indicateur de compromission</a:t>
            </a:r>
          </a:p>
        </p:txBody>
      </p:sp>
      <p:sp>
        <p:nvSpPr>
          <p:cNvPr name="TextBox 16" id="16"/>
          <p:cNvSpPr txBox="true"/>
          <p:nvPr/>
        </p:nvSpPr>
        <p:spPr>
          <a:xfrm rot="0">
            <a:off x="7823052" y="5697795"/>
            <a:ext cx="619780" cy="381577"/>
          </a:xfrm>
          <a:prstGeom prst="rect">
            <a:avLst/>
          </a:prstGeom>
        </p:spPr>
        <p:txBody>
          <a:bodyPr anchor="t" rtlCol="false" tIns="0" lIns="0" bIns="0" rIns="0">
            <a:spAutoFit/>
          </a:bodyPr>
          <a:lstStyle/>
          <a:p>
            <a:pPr algn="ctr">
              <a:lnSpc>
                <a:spcPts val="3137"/>
              </a:lnSpc>
              <a:spcBef>
                <a:spcPct val="0"/>
              </a:spcBef>
            </a:pPr>
            <a:r>
              <a:rPr lang="en-US" sz="2240">
                <a:solidFill>
                  <a:srgbClr val="FFFFFF"/>
                </a:solidFill>
                <a:latin typeface="TT Chocolates Bold"/>
              </a:rPr>
              <a:t>01</a:t>
            </a:r>
          </a:p>
        </p:txBody>
      </p:sp>
      <p:sp>
        <p:nvSpPr>
          <p:cNvPr name="TextBox 17" id="17"/>
          <p:cNvSpPr txBox="true"/>
          <p:nvPr/>
        </p:nvSpPr>
        <p:spPr>
          <a:xfrm rot="0">
            <a:off x="14137408" y="5697795"/>
            <a:ext cx="619780" cy="381577"/>
          </a:xfrm>
          <a:prstGeom prst="rect">
            <a:avLst/>
          </a:prstGeom>
        </p:spPr>
        <p:txBody>
          <a:bodyPr anchor="t" rtlCol="false" tIns="0" lIns="0" bIns="0" rIns="0">
            <a:spAutoFit/>
          </a:bodyPr>
          <a:lstStyle/>
          <a:p>
            <a:pPr algn="ctr">
              <a:lnSpc>
                <a:spcPts val="3137"/>
              </a:lnSpc>
              <a:spcBef>
                <a:spcPct val="0"/>
              </a:spcBef>
            </a:pPr>
            <a:r>
              <a:rPr lang="en-US" sz="2240">
                <a:solidFill>
                  <a:srgbClr val="FFFFFF"/>
                </a:solidFill>
                <a:latin typeface="TT Chocolates Bold"/>
              </a:rPr>
              <a:t>02</a:t>
            </a:r>
          </a:p>
        </p:txBody>
      </p:sp>
      <p:sp>
        <p:nvSpPr>
          <p:cNvPr name="TextBox 18" id="18"/>
          <p:cNvSpPr txBox="true"/>
          <p:nvPr/>
        </p:nvSpPr>
        <p:spPr>
          <a:xfrm rot="0">
            <a:off x="5697995" y="4641152"/>
            <a:ext cx="2194002" cy="1314450"/>
          </a:xfrm>
          <a:prstGeom prst="rect">
            <a:avLst/>
          </a:prstGeom>
        </p:spPr>
        <p:txBody>
          <a:bodyPr anchor="t" rtlCol="false" tIns="0" lIns="0" bIns="0" rIns="0">
            <a:spAutoFit/>
          </a:bodyPr>
          <a:lstStyle/>
          <a:p>
            <a:pPr algn="ctr">
              <a:lnSpc>
                <a:spcPts val="1780"/>
              </a:lnSpc>
            </a:pPr>
            <a:r>
              <a:rPr lang="en-US" sz="1484">
                <a:solidFill>
                  <a:srgbClr val="272424"/>
                </a:solidFill>
                <a:latin typeface="TT Chocolates"/>
              </a:rPr>
              <a:t>L'utilisateur a le droit de signaler un indicateur de compromission qu'il aurait identifié, afin de contribuer à la sécurité globale du système.</a:t>
            </a:r>
          </a:p>
        </p:txBody>
      </p:sp>
      <p:sp>
        <p:nvSpPr>
          <p:cNvPr name="TextBox 19" id="19"/>
          <p:cNvSpPr txBox="true"/>
          <p:nvPr/>
        </p:nvSpPr>
        <p:spPr>
          <a:xfrm rot="0">
            <a:off x="9186178" y="7237674"/>
            <a:ext cx="2213872" cy="840361"/>
          </a:xfrm>
          <a:prstGeom prst="rect">
            <a:avLst/>
          </a:prstGeom>
        </p:spPr>
        <p:txBody>
          <a:bodyPr anchor="t" rtlCol="false" tIns="0" lIns="0" bIns="0" rIns="0">
            <a:spAutoFit/>
          </a:bodyPr>
          <a:lstStyle/>
          <a:p>
            <a:pPr algn="ctr">
              <a:lnSpc>
                <a:spcPts val="3361"/>
              </a:lnSpc>
              <a:spcBef>
                <a:spcPct val="0"/>
              </a:spcBef>
            </a:pPr>
            <a:r>
              <a:rPr lang="en-US" sz="2400">
                <a:solidFill>
                  <a:srgbClr val="272424"/>
                </a:solidFill>
                <a:latin typeface="TT Chocolates Bold"/>
              </a:rPr>
              <a:t>Scanner un service web</a:t>
            </a:r>
          </a:p>
        </p:txBody>
      </p:sp>
      <p:sp>
        <p:nvSpPr>
          <p:cNvPr name="TextBox 20" id="20"/>
          <p:cNvSpPr txBox="true"/>
          <p:nvPr/>
        </p:nvSpPr>
        <p:spPr>
          <a:xfrm rot="0">
            <a:off x="11400050" y="9214135"/>
            <a:ext cx="619780" cy="381577"/>
          </a:xfrm>
          <a:prstGeom prst="rect">
            <a:avLst/>
          </a:prstGeom>
        </p:spPr>
        <p:txBody>
          <a:bodyPr anchor="t" rtlCol="false" tIns="0" lIns="0" bIns="0" rIns="0">
            <a:spAutoFit/>
          </a:bodyPr>
          <a:lstStyle/>
          <a:p>
            <a:pPr algn="ctr">
              <a:lnSpc>
                <a:spcPts val="3137"/>
              </a:lnSpc>
              <a:spcBef>
                <a:spcPct val="0"/>
              </a:spcBef>
            </a:pPr>
            <a:r>
              <a:rPr lang="en-US" sz="2240">
                <a:solidFill>
                  <a:srgbClr val="FFFFFF"/>
                </a:solidFill>
                <a:latin typeface="TT Chocolates Bold"/>
              </a:rPr>
              <a:t>03</a:t>
            </a:r>
          </a:p>
        </p:txBody>
      </p:sp>
      <p:sp>
        <p:nvSpPr>
          <p:cNvPr name="TextBox 21" id="21"/>
          <p:cNvSpPr txBox="true"/>
          <p:nvPr/>
        </p:nvSpPr>
        <p:spPr>
          <a:xfrm rot="0">
            <a:off x="9369463" y="8138638"/>
            <a:ext cx="2102669" cy="1290098"/>
          </a:xfrm>
          <a:prstGeom prst="rect">
            <a:avLst/>
          </a:prstGeom>
        </p:spPr>
        <p:txBody>
          <a:bodyPr anchor="t" rtlCol="false" tIns="0" lIns="0" bIns="0" rIns="0">
            <a:spAutoFit/>
          </a:bodyPr>
          <a:lstStyle/>
          <a:p>
            <a:pPr algn="ctr">
              <a:lnSpc>
                <a:spcPts val="1728"/>
              </a:lnSpc>
            </a:pPr>
            <a:r>
              <a:rPr lang="en-US" sz="1440">
                <a:solidFill>
                  <a:srgbClr val="272424"/>
                </a:solidFill>
                <a:latin typeface="TT Chocolates"/>
              </a:rPr>
              <a:t>L'utilisateur a le droit de scanner un service web afin d'identifier d'éventuelles vulnérabilités ou failles de sécurité, pour garantir l'intégrité des données.</a:t>
            </a:r>
          </a:p>
        </p:txBody>
      </p:sp>
      <p:sp>
        <p:nvSpPr>
          <p:cNvPr name="TextBox 22" id="22"/>
          <p:cNvSpPr txBox="true"/>
          <p:nvPr/>
        </p:nvSpPr>
        <p:spPr>
          <a:xfrm rot="0">
            <a:off x="12048529" y="4622299"/>
            <a:ext cx="2254090" cy="1290098"/>
          </a:xfrm>
          <a:prstGeom prst="rect">
            <a:avLst/>
          </a:prstGeom>
        </p:spPr>
        <p:txBody>
          <a:bodyPr anchor="t" rtlCol="false" tIns="0" lIns="0" bIns="0" rIns="0">
            <a:spAutoFit/>
          </a:bodyPr>
          <a:lstStyle/>
          <a:p>
            <a:pPr algn="ctr">
              <a:lnSpc>
                <a:spcPts val="1728"/>
              </a:lnSpc>
            </a:pPr>
            <a:r>
              <a:rPr lang="en-US" sz="1440">
                <a:solidFill>
                  <a:srgbClr val="272424"/>
                </a:solidFill>
                <a:latin typeface="TT Chocolates"/>
              </a:rPr>
              <a:t>L'utilisateur a le droit de remplir un formulaire d'incident pour signaler tout événement lié à la sécurité, pour prendre les mesures nécessaires.</a:t>
            </a:r>
          </a:p>
        </p:txBody>
      </p:sp>
      <p:sp>
        <p:nvSpPr>
          <p:cNvPr name="TextBox 23" id="23"/>
          <p:cNvSpPr txBox="true"/>
          <p:nvPr/>
        </p:nvSpPr>
        <p:spPr>
          <a:xfrm rot="0">
            <a:off x="572228" y="6910057"/>
            <a:ext cx="3375707" cy="572262"/>
          </a:xfrm>
          <a:prstGeom prst="rect">
            <a:avLst/>
          </a:prstGeom>
        </p:spPr>
        <p:txBody>
          <a:bodyPr anchor="t" rtlCol="false" tIns="0" lIns="0" bIns="0" rIns="0">
            <a:spAutoFit/>
          </a:bodyPr>
          <a:lstStyle/>
          <a:p>
            <a:pPr algn="ctr">
              <a:lnSpc>
                <a:spcPts val="4224"/>
              </a:lnSpc>
            </a:pPr>
            <a:r>
              <a:rPr lang="en-US" sz="4400">
                <a:solidFill>
                  <a:srgbClr val="424242"/>
                </a:solidFill>
                <a:latin typeface="TT Chocolates Bold"/>
              </a:rPr>
              <a:t>IOC</a:t>
            </a:r>
          </a:p>
        </p:txBody>
      </p:sp>
      <p:sp>
        <p:nvSpPr>
          <p:cNvPr name="TextBox 24" id="24"/>
          <p:cNvSpPr txBox="true"/>
          <p:nvPr/>
        </p:nvSpPr>
        <p:spPr>
          <a:xfrm rot="0">
            <a:off x="889444" y="7797566"/>
            <a:ext cx="2766962" cy="1231265"/>
          </a:xfrm>
          <a:prstGeom prst="rect">
            <a:avLst/>
          </a:prstGeom>
        </p:spPr>
        <p:txBody>
          <a:bodyPr anchor="t" rtlCol="false" tIns="0" lIns="0" bIns="0" rIns="0">
            <a:spAutoFit/>
          </a:bodyPr>
          <a:lstStyle/>
          <a:p>
            <a:pPr algn="ctr">
              <a:lnSpc>
                <a:spcPts val="1960"/>
              </a:lnSpc>
              <a:spcBef>
                <a:spcPct val="0"/>
              </a:spcBef>
            </a:pPr>
            <a:r>
              <a:rPr lang="en-US" sz="1400">
                <a:solidFill>
                  <a:srgbClr val="424242"/>
                </a:solidFill>
                <a:latin typeface="Open Sauce Italics"/>
              </a:rPr>
              <a:t>Ils sont utilisés en sécurité informatique pour détecter et prévenir les activités malveillantes sur un système informatique.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DAFk8XWlV-8</dc:identifier>
  <dcterms:modified xsi:type="dcterms:W3CDTF">2011-08-01T06:04:30Z</dcterms:modified>
  <cp:revision>1</cp:revision>
  <dc:title>THIS!!</dc:title>
</cp:coreProperties>
</file>